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97" r:id="rId2"/>
    <p:sldId id="258" r:id="rId3"/>
    <p:sldId id="259" r:id="rId4"/>
    <p:sldId id="301" r:id="rId5"/>
    <p:sldId id="260" r:id="rId6"/>
    <p:sldId id="302" r:id="rId7"/>
    <p:sldId id="305" r:id="rId8"/>
    <p:sldId id="338" r:id="rId9"/>
    <p:sldId id="264" r:id="rId10"/>
    <p:sldId id="306" r:id="rId11"/>
    <p:sldId id="268" r:id="rId12"/>
    <p:sldId id="318" r:id="rId13"/>
    <p:sldId id="308" r:id="rId14"/>
    <p:sldId id="309" r:id="rId15"/>
    <p:sldId id="310" r:id="rId16"/>
    <p:sldId id="339" r:id="rId17"/>
    <p:sldId id="312" r:id="rId18"/>
    <p:sldId id="315" r:id="rId19"/>
    <p:sldId id="314" r:id="rId20"/>
    <p:sldId id="340" r:id="rId21"/>
    <p:sldId id="313" r:id="rId22"/>
    <p:sldId id="316" r:id="rId23"/>
    <p:sldId id="317" r:id="rId24"/>
    <p:sldId id="319" r:id="rId25"/>
    <p:sldId id="320" r:id="rId26"/>
    <p:sldId id="321" r:id="rId27"/>
    <p:sldId id="322" r:id="rId28"/>
    <p:sldId id="323" r:id="rId29"/>
    <p:sldId id="324" r:id="rId30"/>
    <p:sldId id="341" r:id="rId31"/>
    <p:sldId id="325" r:id="rId32"/>
    <p:sldId id="326" r:id="rId33"/>
    <p:sldId id="327" r:id="rId34"/>
    <p:sldId id="328" r:id="rId35"/>
    <p:sldId id="329" r:id="rId36"/>
    <p:sldId id="330" r:id="rId37"/>
    <p:sldId id="343" r:id="rId38"/>
    <p:sldId id="344" r:id="rId39"/>
    <p:sldId id="346" r:id="rId40"/>
    <p:sldId id="345" r:id="rId41"/>
    <p:sldId id="342" r:id="rId42"/>
    <p:sldId id="274" r:id="rId43"/>
    <p:sldId id="348" r:id="rId44"/>
    <p:sldId id="349" r:id="rId45"/>
    <p:sldId id="347" r:id="rId46"/>
    <p:sldId id="288" r:id="rId47"/>
    <p:sldId id="298" r:id="rId48"/>
  </p:sldIdLst>
  <p:sldSz cx="9144000" cy="5143500" type="screen16x9"/>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extLst>
      <p:ext uri="{19B8F6BF-5375-455C-9EA6-DF929625EA0E}">
        <p15:presenceInfo xmlns:p15="http://schemas.microsoft.com/office/powerpoint/2012/main" userId="Windows 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D81A"/>
    <a:srgbClr val="568D11"/>
    <a:srgbClr val="70BA16"/>
    <a:srgbClr val="D4E03C"/>
    <a:srgbClr val="00B050"/>
    <a:srgbClr val="338CE5"/>
    <a:srgbClr val="61A113"/>
    <a:srgbClr val="1A74CC"/>
    <a:srgbClr val="E09320"/>
    <a:srgbClr val="4A9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730" y="82"/>
      </p:cViewPr>
      <p:guideLst>
        <p:guide orient="horz" pos="1620"/>
        <p:guide pos="2880"/>
      </p:guideLst>
    </p:cSldViewPr>
  </p:slideViewPr>
  <p:notesTextViewPr>
    <p:cViewPr>
      <p:scale>
        <a:sx n="1" d="1"/>
        <a:sy n="1" d="1"/>
      </p:scale>
      <p:origin x="0" y="0"/>
    </p:cViewPr>
  </p:notesTextViewPr>
  <p:sorterViewPr>
    <p:cViewPr>
      <p:scale>
        <a:sx n="132" d="100"/>
        <a:sy n="132" d="100"/>
      </p:scale>
      <p:origin x="0" y="51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pPr/>
              <a:t>2021/2/26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pPr/>
              <a:t>‹#›</a:t>
            </a:fld>
            <a:endParaRPr lang="zh-CN" altLang="en-US"/>
          </a:p>
        </p:txBody>
      </p:sp>
    </p:spTree>
    <p:extLst>
      <p:ext uri="{BB962C8B-B14F-4D97-AF65-F5344CB8AC3E}">
        <p14:creationId xmlns:p14="http://schemas.microsoft.com/office/powerpoint/2010/main" val="4115802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a:t>
            </a:fld>
            <a:endParaRPr lang="zh-CN" altLang="en-US"/>
          </a:p>
        </p:txBody>
      </p:sp>
    </p:spTree>
    <p:extLst>
      <p:ext uri="{BB962C8B-B14F-4D97-AF65-F5344CB8AC3E}">
        <p14:creationId xmlns:p14="http://schemas.microsoft.com/office/powerpoint/2010/main" val="2808915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BF3FD4-BF8F-4B74-AD74-466B17AA0036}" type="slidenum">
              <a:rPr lang="zh-CN" altLang="en-US" smtClean="0"/>
              <a:t>10</a:t>
            </a:fld>
            <a:endParaRPr lang="zh-CN" altLang="en-US"/>
          </a:p>
        </p:txBody>
      </p:sp>
    </p:spTree>
    <p:extLst>
      <p:ext uri="{BB962C8B-B14F-4D97-AF65-F5344CB8AC3E}">
        <p14:creationId xmlns:p14="http://schemas.microsoft.com/office/powerpoint/2010/main" val="1791657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11</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BF3FD4-BF8F-4B74-AD74-466B17AA0036}" type="slidenum">
              <a:rPr lang="zh-CN" altLang="en-US" smtClean="0"/>
              <a:t>12</a:t>
            </a:fld>
            <a:endParaRPr lang="zh-CN" altLang="en-US"/>
          </a:p>
        </p:txBody>
      </p:sp>
    </p:spTree>
    <p:extLst>
      <p:ext uri="{BB962C8B-B14F-4D97-AF65-F5344CB8AC3E}">
        <p14:creationId xmlns:p14="http://schemas.microsoft.com/office/powerpoint/2010/main" val="4020432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13</a:t>
            </a:fld>
            <a:endParaRPr lang="zh-CN" altLang="en-US"/>
          </a:p>
        </p:txBody>
      </p:sp>
    </p:spTree>
    <p:extLst>
      <p:ext uri="{BB962C8B-B14F-4D97-AF65-F5344CB8AC3E}">
        <p14:creationId xmlns:p14="http://schemas.microsoft.com/office/powerpoint/2010/main" val="202112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14</a:t>
            </a:fld>
            <a:endParaRPr lang="zh-CN" altLang="en-US"/>
          </a:p>
        </p:txBody>
      </p:sp>
    </p:spTree>
    <p:extLst>
      <p:ext uri="{BB962C8B-B14F-4D97-AF65-F5344CB8AC3E}">
        <p14:creationId xmlns:p14="http://schemas.microsoft.com/office/powerpoint/2010/main" val="3084978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15</a:t>
            </a:fld>
            <a:endParaRPr lang="zh-CN" altLang="en-US"/>
          </a:p>
        </p:txBody>
      </p:sp>
    </p:spTree>
    <p:extLst>
      <p:ext uri="{BB962C8B-B14F-4D97-AF65-F5344CB8AC3E}">
        <p14:creationId xmlns:p14="http://schemas.microsoft.com/office/powerpoint/2010/main" val="885649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16</a:t>
            </a:fld>
            <a:endParaRPr lang="zh-CN" altLang="en-US"/>
          </a:p>
        </p:txBody>
      </p:sp>
    </p:spTree>
    <p:extLst>
      <p:ext uri="{BB962C8B-B14F-4D97-AF65-F5344CB8AC3E}">
        <p14:creationId xmlns:p14="http://schemas.microsoft.com/office/powerpoint/2010/main" val="293839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17</a:t>
            </a:fld>
            <a:endParaRPr lang="zh-CN" altLang="en-US"/>
          </a:p>
        </p:txBody>
      </p:sp>
    </p:spTree>
    <p:extLst>
      <p:ext uri="{BB962C8B-B14F-4D97-AF65-F5344CB8AC3E}">
        <p14:creationId xmlns:p14="http://schemas.microsoft.com/office/powerpoint/2010/main" val="240540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18</a:t>
            </a:fld>
            <a:endParaRPr lang="zh-CN" altLang="en-US"/>
          </a:p>
        </p:txBody>
      </p:sp>
    </p:spTree>
    <p:extLst>
      <p:ext uri="{BB962C8B-B14F-4D97-AF65-F5344CB8AC3E}">
        <p14:creationId xmlns:p14="http://schemas.microsoft.com/office/powerpoint/2010/main" val="737681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19</a:t>
            </a:fld>
            <a:endParaRPr lang="zh-CN" altLang="en-US"/>
          </a:p>
        </p:txBody>
      </p:sp>
    </p:spTree>
    <p:extLst>
      <p:ext uri="{BB962C8B-B14F-4D97-AF65-F5344CB8AC3E}">
        <p14:creationId xmlns:p14="http://schemas.microsoft.com/office/powerpoint/2010/main" val="150692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a:t>
            </a:fld>
            <a:endParaRPr lang="zh-CN" altLang="en-US"/>
          </a:p>
        </p:txBody>
      </p:sp>
    </p:spTree>
    <p:extLst>
      <p:ext uri="{BB962C8B-B14F-4D97-AF65-F5344CB8AC3E}">
        <p14:creationId xmlns:p14="http://schemas.microsoft.com/office/powerpoint/2010/main" val="2114238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20</a:t>
            </a:fld>
            <a:endParaRPr lang="zh-CN" altLang="en-US"/>
          </a:p>
        </p:txBody>
      </p:sp>
    </p:spTree>
    <p:extLst>
      <p:ext uri="{BB962C8B-B14F-4D97-AF65-F5344CB8AC3E}">
        <p14:creationId xmlns:p14="http://schemas.microsoft.com/office/powerpoint/2010/main" val="275018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21</a:t>
            </a:fld>
            <a:endParaRPr lang="zh-CN" altLang="en-US"/>
          </a:p>
        </p:txBody>
      </p:sp>
    </p:spTree>
    <p:extLst>
      <p:ext uri="{BB962C8B-B14F-4D97-AF65-F5344CB8AC3E}">
        <p14:creationId xmlns:p14="http://schemas.microsoft.com/office/powerpoint/2010/main" val="1598714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22</a:t>
            </a:fld>
            <a:endParaRPr lang="zh-CN" altLang="en-US"/>
          </a:p>
        </p:txBody>
      </p:sp>
    </p:spTree>
    <p:extLst>
      <p:ext uri="{BB962C8B-B14F-4D97-AF65-F5344CB8AC3E}">
        <p14:creationId xmlns:p14="http://schemas.microsoft.com/office/powerpoint/2010/main" val="3412209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23</a:t>
            </a:fld>
            <a:endParaRPr lang="zh-CN" altLang="en-US"/>
          </a:p>
        </p:txBody>
      </p:sp>
    </p:spTree>
    <p:extLst>
      <p:ext uri="{BB962C8B-B14F-4D97-AF65-F5344CB8AC3E}">
        <p14:creationId xmlns:p14="http://schemas.microsoft.com/office/powerpoint/2010/main" val="2839081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BF3FD4-BF8F-4B74-AD74-466B17AA0036}" type="slidenum">
              <a:rPr lang="zh-CN" altLang="en-US" smtClean="0"/>
              <a:t>24</a:t>
            </a:fld>
            <a:endParaRPr lang="zh-CN" altLang="en-US"/>
          </a:p>
        </p:txBody>
      </p:sp>
    </p:spTree>
    <p:extLst>
      <p:ext uri="{BB962C8B-B14F-4D97-AF65-F5344CB8AC3E}">
        <p14:creationId xmlns:p14="http://schemas.microsoft.com/office/powerpoint/2010/main" val="305252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25</a:t>
            </a:fld>
            <a:endParaRPr lang="zh-CN" altLang="en-US"/>
          </a:p>
        </p:txBody>
      </p:sp>
    </p:spTree>
    <p:extLst>
      <p:ext uri="{BB962C8B-B14F-4D97-AF65-F5344CB8AC3E}">
        <p14:creationId xmlns:p14="http://schemas.microsoft.com/office/powerpoint/2010/main" val="29510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26</a:t>
            </a:fld>
            <a:endParaRPr lang="zh-CN" altLang="en-US"/>
          </a:p>
        </p:txBody>
      </p:sp>
    </p:spTree>
    <p:extLst>
      <p:ext uri="{BB962C8B-B14F-4D97-AF65-F5344CB8AC3E}">
        <p14:creationId xmlns:p14="http://schemas.microsoft.com/office/powerpoint/2010/main" val="3989552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27</a:t>
            </a:fld>
            <a:endParaRPr lang="zh-CN" altLang="en-US"/>
          </a:p>
        </p:txBody>
      </p:sp>
    </p:spTree>
    <p:extLst>
      <p:ext uri="{BB962C8B-B14F-4D97-AF65-F5344CB8AC3E}">
        <p14:creationId xmlns:p14="http://schemas.microsoft.com/office/powerpoint/2010/main" val="3093243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28</a:t>
            </a:fld>
            <a:endParaRPr lang="zh-CN" altLang="en-US"/>
          </a:p>
        </p:txBody>
      </p:sp>
    </p:spTree>
    <p:extLst>
      <p:ext uri="{BB962C8B-B14F-4D97-AF65-F5344CB8AC3E}">
        <p14:creationId xmlns:p14="http://schemas.microsoft.com/office/powerpoint/2010/main" val="230450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29</a:t>
            </a:fld>
            <a:endParaRPr lang="zh-CN" altLang="en-US"/>
          </a:p>
        </p:txBody>
      </p:sp>
    </p:spTree>
    <p:extLst>
      <p:ext uri="{BB962C8B-B14F-4D97-AF65-F5344CB8AC3E}">
        <p14:creationId xmlns:p14="http://schemas.microsoft.com/office/powerpoint/2010/main" val="265474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3</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30</a:t>
            </a:fld>
            <a:endParaRPr lang="zh-CN" altLang="en-US"/>
          </a:p>
        </p:txBody>
      </p:sp>
    </p:spTree>
    <p:extLst>
      <p:ext uri="{BB962C8B-B14F-4D97-AF65-F5344CB8AC3E}">
        <p14:creationId xmlns:p14="http://schemas.microsoft.com/office/powerpoint/2010/main" val="1021887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31</a:t>
            </a:fld>
            <a:endParaRPr lang="zh-CN" altLang="en-US"/>
          </a:p>
        </p:txBody>
      </p:sp>
    </p:spTree>
    <p:extLst>
      <p:ext uri="{BB962C8B-B14F-4D97-AF65-F5344CB8AC3E}">
        <p14:creationId xmlns:p14="http://schemas.microsoft.com/office/powerpoint/2010/main" val="3252950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32</a:t>
            </a:fld>
            <a:endParaRPr lang="zh-CN" altLang="en-US"/>
          </a:p>
        </p:txBody>
      </p:sp>
    </p:spTree>
    <p:extLst>
      <p:ext uri="{BB962C8B-B14F-4D97-AF65-F5344CB8AC3E}">
        <p14:creationId xmlns:p14="http://schemas.microsoft.com/office/powerpoint/2010/main" val="1507729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33</a:t>
            </a:fld>
            <a:endParaRPr lang="zh-CN" altLang="en-US"/>
          </a:p>
        </p:txBody>
      </p:sp>
    </p:spTree>
    <p:extLst>
      <p:ext uri="{BB962C8B-B14F-4D97-AF65-F5344CB8AC3E}">
        <p14:creationId xmlns:p14="http://schemas.microsoft.com/office/powerpoint/2010/main" val="3757679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34</a:t>
            </a:fld>
            <a:endParaRPr lang="zh-CN" altLang="en-US"/>
          </a:p>
        </p:txBody>
      </p:sp>
    </p:spTree>
    <p:extLst>
      <p:ext uri="{BB962C8B-B14F-4D97-AF65-F5344CB8AC3E}">
        <p14:creationId xmlns:p14="http://schemas.microsoft.com/office/powerpoint/2010/main" val="160699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35</a:t>
            </a:fld>
            <a:endParaRPr lang="zh-CN" altLang="en-US"/>
          </a:p>
        </p:txBody>
      </p:sp>
    </p:spTree>
    <p:extLst>
      <p:ext uri="{BB962C8B-B14F-4D97-AF65-F5344CB8AC3E}">
        <p14:creationId xmlns:p14="http://schemas.microsoft.com/office/powerpoint/2010/main" val="1320208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36</a:t>
            </a:fld>
            <a:endParaRPr lang="zh-CN" altLang="en-US"/>
          </a:p>
        </p:txBody>
      </p:sp>
    </p:spTree>
    <p:extLst>
      <p:ext uri="{BB962C8B-B14F-4D97-AF65-F5344CB8AC3E}">
        <p14:creationId xmlns:p14="http://schemas.microsoft.com/office/powerpoint/2010/main" val="3840243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BF3FD4-BF8F-4B74-AD74-466B17AA0036}" type="slidenum">
              <a:rPr lang="zh-CN" altLang="en-US" smtClean="0"/>
              <a:t>37</a:t>
            </a:fld>
            <a:endParaRPr lang="zh-CN" altLang="en-US"/>
          </a:p>
        </p:txBody>
      </p:sp>
    </p:spTree>
    <p:extLst>
      <p:ext uri="{BB962C8B-B14F-4D97-AF65-F5344CB8AC3E}">
        <p14:creationId xmlns:p14="http://schemas.microsoft.com/office/powerpoint/2010/main" val="3717470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38</a:t>
            </a:fld>
            <a:endParaRPr lang="zh-CN" altLang="en-US"/>
          </a:p>
        </p:txBody>
      </p:sp>
    </p:spTree>
    <p:extLst>
      <p:ext uri="{BB962C8B-B14F-4D97-AF65-F5344CB8AC3E}">
        <p14:creationId xmlns:p14="http://schemas.microsoft.com/office/powerpoint/2010/main" val="2219736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39</a:t>
            </a:fld>
            <a:endParaRPr lang="zh-CN" altLang="en-US"/>
          </a:p>
        </p:txBody>
      </p:sp>
    </p:spTree>
    <p:extLst>
      <p:ext uri="{BB962C8B-B14F-4D97-AF65-F5344CB8AC3E}">
        <p14:creationId xmlns:p14="http://schemas.microsoft.com/office/powerpoint/2010/main" val="3949586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a:t>
            </a:fld>
            <a:endParaRPr lang="zh-CN" altLang="en-US"/>
          </a:p>
        </p:txBody>
      </p:sp>
    </p:spTree>
    <p:extLst>
      <p:ext uri="{BB962C8B-B14F-4D97-AF65-F5344CB8AC3E}">
        <p14:creationId xmlns:p14="http://schemas.microsoft.com/office/powerpoint/2010/main" val="10150927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40</a:t>
            </a:fld>
            <a:endParaRPr lang="zh-CN" altLang="en-US"/>
          </a:p>
        </p:txBody>
      </p:sp>
    </p:spTree>
    <p:extLst>
      <p:ext uri="{BB962C8B-B14F-4D97-AF65-F5344CB8AC3E}">
        <p14:creationId xmlns:p14="http://schemas.microsoft.com/office/powerpoint/2010/main" val="2261015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41</a:t>
            </a:fld>
            <a:endParaRPr lang="zh-CN" altLang="en-US"/>
          </a:p>
        </p:txBody>
      </p:sp>
    </p:spTree>
    <p:extLst>
      <p:ext uri="{BB962C8B-B14F-4D97-AF65-F5344CB8AC3E}">
        <p14:creationId xmlns:p14="http://schemas.microsoft.com/office/powerpoint/2010/main" val="3645572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42</a:t>
            </a:fld>
            <a:endParaRPr lang="zh-CN" altLang="en-US"/>
          </a:p>
        </p:txBody>
      </p:sp>
    </p:spTree>
    <p:extLst>
      <p:ext uri="{BB962C8B-B14F-4D97-AF65-F5344CB8AC3E}">
        <p14:creationId xmlns:p14="http://schemas.microsoft.com/office/powerpoint/2010/main" val="699407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43</a:t>
            </a:fld>
            <a:endParaRPr lang="zh-CN" altLang="en-US"/>
          </a:p>
        </p:txBody>
      </p:sp>
    </p:spTree>
    <p:extLst>
      <p:ext uri="{BB962C8B-B14F-4D97-AF65-F5344CB8AC3E}">
        <p14:creationId xmlns:p14="http://schemas.microsoft.com/office/powerpoint/2010/main" val="1481357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44</a:t>
            </a:fld>
            <a:endParaRPr lang="zh-CN" altLang="en-US"/>
          </a:p>
        </p:txBody>
      </p:sp>
    </p:spTree>
    <p:extLst>
      <p:ext uri="{BB962C8B-B14F-4D97-AF65-F5344CB8AC3E}">
        <p14:creationId xmlns:p14="http://schemas.microsoft.com/office/powerpoint/2010/main" val="4173904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45</a:t>
            </a:fld>
            <a:endParaRPr lang="zh-CN" altLang="en-US"/>
          </a:p>
        </p:txBody>
      </p:sp>
    </p:spTree>
    <p:extLst>
      <p:ext uri="{BB962C8B-B14F-4D97-AF65-F5344CB8AC3E}">
        <p14:creationId xmlns:p14="http://schemas.microsoft.com/office/powerpoint/2010/main" val="3591132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46</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47</a:t>
            </a:fld>
            <a:endParaRPr lang="zh-CN" altLang="en-US"/>
          </a:p>
        </p:txBody>
      </p:sp>
    </p:spTree>
    <p:extLst>
      <p:ext uri="{BB962C8B-B14F-4D97-AF65-F5344CB8AC3E}">
        <p14:creationId xmlns:p14="http://schemas.microsoft.com/office/powerpoint/2010/main" val="2564970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5</a:t>
            </a:fld>
            <a:endParaRPr lang="zh-CN" altLang="en-US"/>
          </a:p>
        </p:txBody>
      </p:sp>
    </p:spTree>
    <p:extLst>
      <p:ext uri="{BB962C8B-B14F-4D97-AF65-F5344CB8AC3E}">
        <p14:creationId xmlns:p14="http://schemas.microsoft.com/office/powerpoint/2010/main" val="484663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6</a:t>
            </a:fld>
            <a:endParaRPr lang="zh-CN" altLang="en-US"/>
          </a:p>
        </p:txBody>
      </p:sp>
    </p:spTree>
    <p:extLst>
      <p:ext uri="{BB962C8B-B14F-4D97-AF65-F5344CB8AC3E}">
        <p14:creationId xmlns:p14="http://schemas.microsoft.com/office/powerpoint/2010/main" val="3273092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7</a:t>
            </a:fld>
            <a:endParaRPr lang="zh-CN" altLang="en-US"/>
          </a:p>
        </p:txBody>
      </p:sp>
    </p:spTree>
    <p:extLst>
      <p:ext uri="{BB962C8B-B14F-4D97-AF65-F5344CB8AC3E}">
        <p14:creationId xmlns:p14="http://schemas.microsoft.com/office/powerpoint/2010/main" val="30285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8</a:t>
            </a:fld>
            <a:endParaRPr lang="zh-CN" altLang="en-US"/>
          </a:p>
        </p:txBody>
      </p:sp>
    </p:spTree>
    <p:extLst>
      <p:ext uri="{BB962C8B-B14F-4D97-AF65-F5344CB8AC3E}">
        <p14:creationId xmlns:p14="http://schemas.microsoft.com/office/powerpoint/2010/main" val="65714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95D0C05-D1F4-4D23-BDF0-C1C9ABA03E33}" type="slidenum">
              <a:rPr lang="zh-CN" altLang="en-US" smtClean="0"/>
              <a:pPr/>
              <a:t>9</a:t>
            </a:fld>
            <a:endParaRPr lang="zh-CN" altLang="en-US"/>
          </a:p>
        </p:txBody>
      </p:sp>
    </p:spTree>
    <p:extLst>
      <p:ext uri="{BB962C8B-B14F-4D97-AF65-F5344CB8AC3E}">
        <p14:creationId xmlns:p14="http://schemas.microsoft.com/office/powerpoint/2010/main" val="1384774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2598112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1036276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1468998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Tree>
    <p:extLst>
      <p:ext uri="{BB962C8B-B14F-4D97-AF65-F5344CB8AC3E}">
        <p14:creationId xmlns:p14="http://schemas.microsoft.com/office/powerpoint/2010/main" val="3722934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7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477501" y="175741"/>
            <a:ext cx="902811" cy="307777"/>
          </a:xfrm>
          <a:prstGeom prst="rect">
            <a:avLst/>
          </a:prstGeom>
        </p:spPr>
        <p:txBody>
          <a:bodyPr wrap="none">
            <a:spAutoFit/>
          </a:bodyPr>
          <a:lstStyle/>
          <a:p>
            <a:r>
              <a:rPr lang="zh-CN" altLang="en-US" sz="1400" dirty="0">
                <a:solidFill>
                  <a:schemeClr val="bg1"/>
                </a:solidFill>
                <a:latin typeface="微软雅黑" pitchFamily="34" charset="-122"/>
                <a:ea typeface="微软雅黑" pitchFamily="34" charset="-122"/>
              </a:rPr>
              <a:t>课题综述</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5" name="矩形 14"/>
          <p:cNvSpPr/>
          <p:nvPr userDrawn="1"/>
        </p:nvSpPr>
        <p:spPr>
          <a:xfrm>
            <a:off x="7384121" y="258402"/>
            <a:ext cx="183709" cy="1377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801001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7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317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6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
        <p:nvSpPr>
          <p:cNvPr id="9" name="矩形 8"/>
          <p:cNvSpPr/>
          <p:nvPr userDrawn="1"/>
        </p:nvSpPr>
        <p:spPr>
          <a:xfrm>
            <a:off x="6477501" y="175741"/>
            <a:ext cx="902811" cy="307777"/>
          </a:xfrm>
          <a:prstGeom prst="rect">
            <a:avLst/>
          </a:prstGeom>
        </p:spPr>
        <p:txBody>
          <a:bodyPr wrap="none">
            <a:spAutoFit/>
          </a:bodyPr>
          <a:lstStyle/>
          <a:p>
            <a:r>
              <a:rPr lang="zh-CN" altLang="en-US" sz="1400" dirty="0">
                <a:solidFill>
                  <a:schemeClr val="bg1"/>
                </a:solidFill>
                <a:latin typeface="微软雅黑" pitchFamily="34" charset="-122"/>
                <a:ea typeface="微软雅黑" pitchFamily="34" charset="-122"/>
              </a:rPr>
              <a:t>研究过程</a:t>
            </a:r>
          </a:p>
        </p:txBody>
      </p:sp>
      <p:sp>
        <p:nvSpPr>
          <p:cNvPr id="10" name="矩形 9"/>
          <p:cNvSpPr/>
          <p:nvPr userDrawn="1"/>
        </p:nvSpPr>
        <p:spPr>
          <a:xfrm>
            <a:off x="856475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2" name="矩形 11"/>
          <p:cNvSpPr/>
          <p:nvPr userDrawn="1"/>
        </p:nvSpPr>
        <p:spPr>
          <a:xfrm>
            <a:off x="8097731"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Tree>
    <p:extLst>
      <p:ext uri="{BB962C8B-B14F-4D97-AF65-F5344CB8AC3E}">
        <p14:creationId xmlns:p14="http://schemas.microsoft.com/office/powerpoint/2010/main" val="2410177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1" y="-20538"/>
            <a:ext cx="1704311" cy="720080"/>
          </a:xfrm>
          <a:prstGeom prst="rect">
            <a:avLst/>
          </a:prstGeom>
        </p:spPr>
      </p:pic>
    </p:spTree>
    <p:extLst>
      <p:ext uri="{BB962C8B-B14F-4D97-AF65-F5344CB8AC3E}">
        <p14:creationId xmlns:p14="http://schemas.microsoft.com/office/powerpoint/2010/main" val="372293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32428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414987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314809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2249119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3638147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5907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3652535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pPr/>
              <a:t>2021/2/26</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pPr/>
              <a:t>‹#›</a:t>
            </a:fld>
            <a:endParaRPr lang="zh-CN" altLang="en-US"/>
          </a:p>
        </p:txBody>
      </p:sp>
    </p:spTree>
    <p:extLst>
      <p:ext uri="{BB962C8B-B14F-4D97-AF65-F5344CB8AC3E}">
        <p14:creationId xmlns:p14="http://schemas.microsoft.com/office/powerpoint/2010/main" val="102402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50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7" r:id="rId16"/>
    <p:sldLayoutId id="2147483670" r:id="rId17"/>
    <p:sldLayoutId id="2147483675"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lichao312214129/easylearn" TargetMode="External"/><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096359" y="1635646"/>
            <a:ext cx="6546482" cy="1054135"/>
          </a:xfrm>
          <a:prstGeom prst="rect">
            <a:avLst/>
          </a:prstGeom>
          <a:noFill/>
        </p:spPr>
        <p:txBody>
          <a:bodyPr wrap="square" lIns="68580" tIns="34290" rIns="68580" bIns="34290" rtlCol="0">
            <a:spAutoFit/>
          </a:bodyPr>
          <a:lstStyle/>
          <a:p>
            <a:pPr algn="ctr"/>
            <a:r>
              <a:rPr lang="zh-CN" altLang="zh-CN" sz="3200" b="1" dirty="0">
                <a:solidFill>
                  <a:srgbClr val="568D11"/>
                </a:solidFill>
                <a:latin typeface="微软雅黑" panose="020B0503020204020204" pitchFamily="34" charset="-122"/>
                <a:ea typeface="微软雅黑" panose="020B0503020204020204" pitchFamily="34" charset="-122"/>
              </a:rPr>
              <a:t>重性精神疾病跨诊断动态功能连接及个体水平机器学习诊断的研究</a:t>
            </a:r>
            <a:endParaRPr lang="zh-CN" altLang="en-US" sz="3200" b="1" dirty="0">
              <a:solidFill>
                <a:srgbClr val="568D11"/>
              </a:solidFill>
              <a:latin typeface="微软雅黑" panose="020B0503020204020204" pitchFamily="34" charset="-122"/>
              <a:ea typeface="微软雅黑" panose="020B0503020204020204" pitchFamily="34" charset="-122"/>
            </a:endParaRPr>
          </a:p>
        </p:txBody>
      </p:sp>
      <p:sp>
        <p:nvSpPr>
          <p:cNvPr id="31" name="等腰三角形 26"/>
          <p:cNvSpPr/>
          <p:nvPr/>
        </p:nvSpPr>
        <p:spPr>
          <a:xfrm>
            <a:off x="1034647" y="3006547"/>
            <a:ext cx="851351" cy="506643"/>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Lst>
            <a:ahLst/>
            <a:cxnLst>
              <a:cxn ang="0">
                <a:pos x="connsiteX0" y="connsiteY0"/>
              </a:cxn>
              <a:cxn ang="0">
                <a:pos x="connsiteX1" y="connsiteY1"/>
              </a:cxn>
              <a:cxn ang="0">
                <a:pos x="connsiteX2" y="connsiteY2"/>
              </a:cxn>
              <a:cxn ang="0">
                <a:pos x="connsiteX3" y="connsiteY3"/>
              </a:cxn>
            </a:cxnLst>
            <a:rect l="l" t="t" r="r" b="b"/>
            <a:pathLst>
              <a:path w="1135134" h="675524">
                <a:moveTo>
                  <a:pt x="369815" y="675524"/>
                </a:moveTo>
                <a:lnTo>
                  <a:pt x="0" y="0"/>
                </a:lnTo>
                <a:lnTo>
                  <a:pt x="1135134" y="294524"/>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5" name="等腰三角形 26"/>
          <p:cNvSpPr/>
          <p:nvPr/>
        </p:nvSpPr>
        <p:spPr>
          <a:xfrm rot="5400000">
            <a:off x="265949" y="3103290"/>
            <a:ext cx="531270" cy="601918"/>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 name="connsiteX0" fmla="*/ 369815 w 1135134"/>
              <a:gd name="connsiteY0" fmla="*/ 675524 h 675524"/>
              <a:gd name="connsiteX1" fmla="*/ 0 w 1135134"/>
              <a:gd name="connsiteY1" fmla="*/ 0 h 675524"/>
              <a:gd name="connsiteX2" fmla="*/ 1135134 w 1135134"/>
              <a:gd name="connsiteY2" fmla="*/ 391312 h 675524"/>
              <a:gd name="connsiteX3" fmla="*/ 369815 w 1135134"/>
              <a:gd name="connsiteY3" fmla="*/ 675524 h 675524"/>
              <a:gd name="connsiteX0" fmla="*/ 369815 w 1199659"/>
              <a:gd name="connsiteY0" fmla="*/ 675524 h 1359189"/>
              <a:gd name="connsiteX1" fmla="*/ 0 w 1199659"/>
              <a:gd name="connsiteY1" fmla="*/ 0 h 1359189"/>
              <a:gd name="connsiteX2" fmla="*/ 1199659 w 1199659"/>
              <a:gd name="connsiteY2" fmla="*/ 1359189 h 1359189"/>
              <a:gd name="connsiteX3" fmla="*/ 369815 w 1199659"/>
              <a:gd name="connsiteY3" fmla="*/ 675524 h 1359189"/>
            </a:gdLst>
            <a:ahLst/>
            <a:cxnLst>
              <a:cxn ang="0">
                <a:pos x="connsiteX0" y="connsiteY0"/>
              </a:cxn>
              <a:cxn ang="0">
                <a:pos x="connsiteX1" y="connsiteY1"/>
              </a:cxn>
              <a:cxn ang="0">
                <a:pos x="connsiteX2" y="connsiteY2"/>
              </a:cxn>
              <a:cxn ang="0">
                <a:pos x="connsiteX3" y="connsiteY3"/>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6" name="等腰三角形 26"/>
          <p:cNvSpPr/>
          <p:nvPr/>
        </p:nvSpPr>
        <p:spPr>
          <a:xfrm rot="8958318">
            <a:off x="1313552" y="3687514"/>
            <a:ext cx="207867" cy="123703"/>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Lst>
            <a:ahLst/>
            <a:cxnLst>
              <a:cxn ang="0">
                <a:pos x="connsiteX0" y="connsiteY0"/>
              </a:cxn>
              <a:cxn ang="0">
                <a:pos x="connsiteX1" y="connsiteY1"/>
              </a:cxn>
              <a:cxn ang="0">
                <a:pos x="connsiteX2" y="connsiteY2"/>
              </a:cxn>
              <a:cxn ang="0">
                <a:pos x="connsiteX3" y="connsiteY3"/>
              </a:cxn>
            </a:cxnLst>
            <a:rect l="l" t="t" r="r" b="b"/>
            <a:pathLst>
              <a:path w="1135134" h="675524">
                <a:moveTo>
                  <a:pt x="369815" y="675524"/>
                </a:moveTo>
                <a:lnTo>
                  <a:pt x="0" y="0"/>
                </a:lnTo>
                <a:lnTo>
                  <a:pt x="1135134" y="294524"/>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9" name="TextBox 25"/>
          <p:cNvSpPr>
            <a:spLocks noChangeArrowheads="1"/>
          </p:cNvSpPr>
          <p:nvPr/>
        </p:nvSpPr>
        <p:spPr bwMode="auto">
          <a:xfrm>
            <a:off x="6463863" y="3259868"/>
            <a:ext cx="2449512" cy="161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50000"/>
              </a:lnSpc>
            </a:pPr>
            <a:r>
              <a:rPr lang="zh-CN" altLang="en-US" b="1" dirty="0">
                <a:solidFill>
                  <a:srgbClr val="595959"/>
                </a:solidFill>
                <a:latin typeface="微软雅黑" pitchFamily="34" charset="-122"/>
                <a:ea typeface="微软雅黑" pitchFamily="34" charset="-122"/>
              </a:rPr>
              <a:t>答辩人：</a:t>
            </a:r>
            <a:r>
              <a:rPr lang="zh-CN" altLang="en-US" dirty="0">
                <a:solidFill>
                  <a:srgbClr val="595959"/>
                </a:solidFill>
                <a:latin typeface="微软雅黑" pitchFamily="34" charset="-122"/>
                <a:ea typeface="微软雅黑" pitchFamily="34" charset="-122"/>
              </a:rPr>
              <a:t>黎超   </a:t>
            </a:r>
            <a:endParaRPr lang="en-US" altLang="zh-CN" dirty="0">
              <a:solidFill>
                <a:srgbClr val="595959"/>
              </a:solidFill>
              <a:latin typeface="微软雅黑" pitchFamily="34" charset="-122"/>
              <a:ea typeface="微软雅黑" pitchFamily="34" charset="-122"/>
            </a:endParaRPr>
          </a:p>
          <a:p>
            <a:pPr>
              <a:lnSpc>
                <a:spcPct val="150000"/>
              </a:lnSpc>
            </a:pPr>
            <a:r>
              <a:rPr lang="zh-CN" altLang="en-US" b="1" dirty="0">
                <a:solidFill>
                  <a:srgbClr val="595959"/>
                </a:solidFill>
                <a:latin typeface="微软雅黑" pitchFamily="34" charset="-122"/>
                <a:ea typeface="微软雅黑" pitchFamily="34" charset="-122"/>
              </a:rPr>
              <a:t>学号：</a:t>
            </a:r>
            <a:r>
              <a:rPr lang="en-US" altLang="zh-CN" dirty="0">
                <a:solidFill>
                  <a:srgbClr val="595959"/>
                </a:solidFill>
                <a:latin typeface="微软雅黑" pitchFamily="34" charset="-122"/>
                <a:ea typeface="微软雅黑" pitchFamily="34" charset="-122"/>
              </a:rPr>
              <a:t>2018110157</a:t>
            </a:r>
            <a:r>
              <a:rPr lang="zh-CN" altLang="en-US" dirty="0">
                <a:solidFill>
                  <a:srgbClr val="595959"/>
                </a:solidFill>
                <a:latin typeface="微软雅黑" pitchFamily="34" charset="-122"/>
                <a:ea typeface="微软雅黑" pitchFamily="34" charset="-122"/>
              </a:rPr>
              <a:t>    </a:t>
            </a:r>
            <a:endParaRPr lang="en-US" altLang="zh-CN" dirty="0">
              <a:solidFill>
                <a:srgbClr val="595959"/>
              </a:solidFill>
              <a:latin typeface="微软雅黑" pitchFamily="34" charset="-122"/>
              <a:ea typeface="微软雅黑" pitchFamily="34" charset="-122"/>
            </a:endParaRPr>
          </a:p>
          <a:p>
            <a:pPr>
              <a:lnSpc>
                <a:spcPct val="150000"/>
              </a:lnSpc>
            </a:pPr>
            <a:r>
              <a:rPr lang="zh-CN" altLang="en-US" b="1" dirty="0">
                <a:solidFill>
                  <a:srgbClr val="595959"/>
                </a:solidFill>
                <a:latin typeface="微软雅黑" pitchFamily="34" charset="-122"/>
                <a:ea typeface="微软雅黑" pitchFamily="34" charset="-122"/>
              </a:rPr>
              <a:t>导师：</a:t>
            </a:r>
            <a:r>
              <a:rPr lang="zh-CN" altLang="en-US" dirty="0">
                <a:solidFill>
                  <a:srgbClr val="595959"/>
                </a:solidFill>
                <a:latin typeface="微软雅黑" pitchFamily="34" charset="-122"/>
                <a:ea typeface="微软雅黑" pitchFamily="34" charset="-122"/>
              </a:rPr>
              <a:t>徐克教授</a:t>
            </a:r>
            <a:endParaRPr lang="en-US" altLang="zh-CN" dirty="0">
              <a:solidFill>
                <a:srgbClr val="595959"/>
              </a:solidFill>
              <a:latin typeface="微软雅黑" pitchFamily="34" charset="-122"/>
              <a:ea typeface="微软雅黑" pitchFamily="34" charset="-122"/>
            </a:endParaRPr>
          </a:p>
          <a:p>
            <a:pPr>
              <a:lnSpc>
                <a:spcPct val="150000"/>
              </a:lnSpc>
            </a:pPr>
            <a:r>
              <a:rPr lang="zh-CN" altLang="en-US" b="1" dirty="0">
                <a:solidFill>
                  <a:srgbClr val="595959"/>
                </a:solidFill>
                <a:latin typeface="微软雅黑" pitchFamily="34" charset="-122"/>
                <a:ea typeface="微软雅黑" pitchFamily="34" charset="-122"/>
              </a:rPr>
              <a:t>指导老师</a:t>
            </a:r>
            <a:r>
              <a:rPr lang="zh-CN" altLang="en-US" dirty="0">
                <a:solidFill>
                  <a:srgbClr val="595959"/>
                </a:solidFill>
                <a:latin typeface="微软雅黑" pitchFamily="34" charset="-122"/>
                <a:ea typeface="微软雅黑" pitchFamily="34" charset="-122"/>
              </a:rPr>
              <a:t>：王菲教授</a:t>
            </a:r>
            <a:endParaRPr lang="zh-CN" altLang="en-US" dirty="0"/>
          </a:p>
        </p:txBody>
      </p:sp>
      <p:pic>
        <p:nvPicPr>
          <p:cNvPr id="11" name="图片 10" descr="校徽修改版.png">
            <a:extLst>
              <a:ext uri="{FF2B5EF4-FFF2-40B4-BE49-F238E27FC236}">
                <a16:creationId xmlns:a16="http://schemas.microsoft.com/office/drawing/2014/main" id="{9446BC80-60A1-403B-8535-52D00B52C55A}"/>
              </a:ext>
            </a:extLst>
          </p:cNvPr>
          <p:cNvPicPr>
            <a:picLocks noChangeAspect="1"/>
          </p:cNvPicPr>
          <p:nvPr/>
        </p:nvPicPr>
        <p:blipFill>
          <a:blip r:embed="rId3"/>
          <a:stretch>
            <a:fillRect/>
          </a:stretch>
        </p:blipFill>
        <p:spPr>
          <a:xfrm>
            <a:off x="73913" y="91369"/>
            <a:ext cx="1371601" cy="1289305"/>
          </a:xfrm>
          <a:prstGeom prst="rect">
            <a:avLst/>
          </a:prstGeom>
        </p:spPr>
      </p:pic>
    </p:spTree>
    <p:extLst>
      <p:ext uri="{BB962C8B-B14F-4D97-AF65-F5344CB8AC3E}">
        <p14:creationId xmlns:p14="http://schemas.microsoft.com/office/powerpoint/2010/main" val="34003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childTnLst>
                          </p:cTn>
                        </p:par>
                        <p:par>
                          <p:cTn id="12" fill="hold">
                            <p:stCondLst>
                              <p:cond delay="19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flipH="1">
            <a:off x="3155029" y="6014"/>
            <a:ext cx="6025483"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extBox 38"/>
          <p:cNvSpPr txBox="1"/>
          <p:nvPr/>
        </p:nvSpPr>
        <p:spPr>
          <a:xfrm>
            <a:off x="3624785" y="1104217"/>
            <a:ext cx="5519215" cy="744050"/>
          </a:xfrm>
          <a:prstGeom prst="rect">
            <a:avLst/>
          </a:prstGeom>
          <a:noFill/>
          <a:ln>
            <a:noFill/>
          </a:ln>
        </p:spPr>
        <p:txBody>
          <a:bodyPr wrap="square" rtlCol="0">
            <a:spAutoFit/>
          </a:bodyPr>
          <a:lstStyle/>
          <a:p>
            <a:pPr>
              <a:lnSpc>
                <a:spcPct val="150000"/>
              </a:lnSpc>
            </a:pPr>
            <a:r>
              <a:rPr lang="en-US" altLang="zh-CN" sz="1500" dirty="0">
                <a:solidFill>
                  <a:schemeClr val="tx1">
                    <a:lumMod val="65000"/>
                    <a:lumOff val="35000"/>
                  </a:schemeClr>
                </a:solidFill>
                <a:latin typeface="微软雅黑" pitchFamily="34" charset="-122"/>
                <a:ea typeface="微软雅黑" pitchFamily="34" charset="-122"/>
              </a:rPr>
              <a:t>1. </a:t>
            </a:r>
            <a:r>
              <a:rPr lang="zh-CN" altLang="zh-CN" sz="1500" dirty="0">
                <a:solidFill>
                  <a:schemeClr val="tx1">
                    <a:lumMod val="65000"/>
                    <a:lumOff val="35000"/>
                  </a:schemeClr>
                </a:solidFill>
                <a:latin typeface="微软雅黑" pitchFamily="34" charset="-122"/>
                <a:ea typeface="微软雅黑" pitchFamily="34" charset="-122"/>
              </a:rPr>
              <a:t>利用动态功能连接探索</a:t>
            </a:r>
            <a:r>
              <a:rPr lang="zh-CN" altLang="en-US" sz="1500" dirty="0">
                <a:solidFill>
                  <a:schemeClr val="tx1">
                    <a:lumMod val="65000"/>
                    <a:lumOff val="35000"/>
                  </a:schemeClr>
                </a:solidFill>
                <a:latin typeface="微软雅黑" pitchFamily="34" charset="-122"/>
                <a:ea typeface="微软雅黑" pitchFamily="34" charset="-122"/>
              </a:rPr>
              <a:t>多种</a:t>
            </a:r>
            <a:r>
              <a:rPr lang="zh-CN" altLang="zh-CN" sz="1500" dirty="0">
                <a:solidFill>
                  <a:schemeClr val="tx1">
                    <a:lumMod val="65000"/>
                    <a:lumOff val="35000"/>
                  </a:schemeClr>
                </a:solidFill>
                <a:latin typeface="微软雅黑" pitchFamily="34" charset="-122"/>
                <a:ea typeface="微软雅黑" pitchFamily="34" charset="-122"/>
              </a:rPr>
              <a:t>重性精神疾病跨诊断的脑网络异常</a:t>
            </a:r>
            <a:endParaRPr lang="zh-CN" altLang="en-US" sz="1500" dirty="0">
              <a:solidFill>
                <a:schemeClr val="tx1">
                  <a:lumMod val="65000"/>
                  <a:lumOff val="35000"/>
                </a:schemeClr>
              </a:solidFill>
              <a:latin typeface="微软雅黑" pitchFamily="34" charset="-122"/>
              <a:ea typeface="微软雅黑" pitchFamily="34" charset="-122"/>
            </a:endParaRPr>
          </a:p>
        </p:txBody>
      </p:sp>
      <p:sp>
        <p:nvSpPr>
          <p:cNvPr id="9" name="TextBox 41"/>
          <p:cNvSpPr txBox="1"/>
          <p:nvPr/>
        </p:nvSpPr>
        <p:spPr>
          <a:xfrm>
            <a:off x="3650011" y="2962455"/>
            <a:ext cx="5316485" cy="397801"/>
          </a:xfrm>
          <a:prstGeom prst="rect">
            <a:avLst/>
          </a:prstGeom>
          <a:noFill/>
          <a:ln>
            <a:noFill/>
          </a:ln>
        </p:spPr>
        <p:txBody>
          <a:bodyPr wrap="square" rtlCol="0">
            <a:spAutoFit/>
          </a:bodyPr>
          <a:lstStyle/>
          <a:p>
            <a:pPr>
              <a:lnSpc>
                <a:spcPct val="150000"/>
              </a:lnSpc>
            </a:pPr>
            <a:r>
              <a:rPr lang="en-US" altLang="zh-CN" sz="1500" dirty="0">
                <a:solidFill>
                  <a:schemeClr val="tx1">
                    <a:lumMod val="65000"/>
                    <a:lumOff val="35000"/>
                  </a:schemeClr>
                </a:solidFill>
                <a:latin typeface="微软雅黑" pitchFamily="34" charset="-122"/>
                <a:ea typeface="微软雅黑" pitchFamily="34" charset="-122"/>
              </a:rPr>
              <a:t>3. </a:t>
            </a:r>
            <a:r>
              <a:rPr lang="zh-CN" altLang="zh-CN" sz="1500" dirty="0">
                <a:solidFill>
                  <a:schemeClr val="tx1">
                    <a:lumMod val="65000"/>
                    <a:lumOff val="35000"/>
                  </a:schemeClr>
                </a:solidFill>
                <a:latin typeface="微软雅黑" pitchFamily="34" charset="-122"/>
                <a:ea typeface="微软雅黑" pitchFamily="34" charset="-122"/>
              </a:rPr>
              <a:t>验证以往</a:t>
            </a:r>
            <a:r>
              <a:rPr lang="zh-CN" altLang="en-US" sz="1500" dirty="0">
                <a:solidFill>
                  <a:schemeClr val="tx1">
                    <a:lumMod val="65000"/>
                    <a:lumOff val="35000"/>
                  </a:schemeClr>
                </a:solidFill>
                <a:latin typeface="微软雅黑" pitchFamily="34" charset="-122"/>
                <a:ea typeface="微软雅黑" pitchFamily="34" charset="-122"/>
              </a:rPr>
              <a:t>机器学习诊断</a:t>
            </a:r>
            <a:r>
              <a:rPr lang="zh-CN" altLang="zh-CN" sz="1500" dirty="0">
                <a:solidFill>
                  <a:schemeClr val="tx1">
                    <a:lumMod val="65000"/>
                    <a:lumOff val="35000"/>
                  </a:schemeClr>
                </a:solidFill>
                <a:latin typeface="微软雅黑" pitchFamily="34" charset="-122"/>
                <a:ea typeface="微软雅黑" pitchFamily="34" charset="-122"/>
              </a:rPr>
              <a:t>模型能否推广到首发未用药的患者</a:t>
            </a:r>
            <a:endParaRPr lang="zh-CN" altLang="en-US" sz="1500" dirty="0">
              <a:solidFill>
                <a:schemeClr val="tx1">
                  <a:lumMod val="65000"/>
                  <a:lumOff val="35000"/>
                </a:schemeClr>
              </a:solidFill>
              <a:latin typeface="微软雅黑" pitchFamily="34" charset="-122"/>
              <a:ea typeface="微软雅黑" pitchFamily="34" charset="-122"/>
            </a:endParaRPr>
          </a:p>
        </p:txBody>
      </p:sp>
      <p:grpSp>
        <p:nvGrpSpPr>
          <p:cNvPr id="11" name="组合 10">
            <a:extLst>
              <a:ext uri="{FF2B5EF4-FFF2-40B4-BE49-F238E27FC236}">
                <a16:creationId xmlns:a16="http://schemas.microsoft.com/office/drawing/2014/main" id="{8C148AA8-08A8-463C-8E3A-DB032E90A3C1}"/>
              </a:ext>
            </a:extLst>
          </p:cNvPr>
          <p:cNvGrpSpPr/>
          <p:nvPr/>
        </p:nvGrpSpPr>
        <p:grpSpPr>
          <a:xfrm>
            <a:off x="3059832" y="743466"/>
            <a:ext cx="215974" cy="3598928"/>
            <a:chOff x="3900738" y="743466"/>
            <a:chExt cx="215974" cy="3598928"/>
          </a:xfrm>
        </p:grpSpPr>
        <p:cxnSp>
          <p:nvCxnSpPr>
            <p:cNvPr id="19" name="直接连接符 18"/>
            <p:cNvCxnSpPr>
              <a:cxnSpLocks/>
            </p:cNvCxnSpPr>
            <p:nvPr/>
          </p:nvCxnSpPr>
          <p:spPr>
            <a:xfrm>
              <a:off x="3995935" y="743466"/>
              <a:ext cx="1" cy="35989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900738" y="1217930"/>
              <a:ext cx="215974" cy="215974"/>
            </a:xfrm>
            <a:prstGeom prst="ellipse">
              <a:avLst/>
            </a:prstGeom>
            <a:solidFill>
              <a:srgbClr val="568D11"/>
            </a:solidFill>
            <a:ln w="317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4" tIns="34282" rIns="68564" bIns="34282" numCol="1" spcCol="0" rtlCol="0" fromWordArt="0" anchor="ctr" anchorCtr="0" forceAA="0" compatLnSpc="1">
              <a:prstTxWarp prst="textNoShape">
                <a:avLst/>
              </a:prstTxWarp>
              <a:noAutofit/>
            </a:bodyPr>
            <a:lstStyle/>
            <a:p>
              <a:pPr algn="ctr"/>
              <a:endParaRPr lang="zh-CN" altLang="en-US" sz="1350">
                <a:solidFill>
                  <a:schemeClr val="bg1">
                    <a:lumMod val="50000"/>
                  </a:schemeClr>
                </a:solidFill>
              </a:endParaRPr>
            </a:p>
          </p:txBody>
        </p:sp>
        <p:sp>
          <p:nvSpPr>
            <p:cNvPr id="8" name="椭圆 7"/>
            <p:cNvSpPr/>
            <p:nvPr/>
          </p:nvSpPr>
          <p:spPr>
            <a:xfrm>
              <a:off x="3900738" y="2177241"/>
              <a:ext cx="215974" cy="215974"/>
            </a:xfrm>
            <a:prstGeom prst="ellipse">
              <a:avLst/>
            </a:prstGeom>
            <a:solidFill>
              <a:srgbClr val="00B050"/>
            </a:solidFill>
            <a:ln w="317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4" tIns="34282" rIns="68564" bIns="34282" numCol="1" spcCol="0" rtlCol="0" fromWordArt="0" anchor="ctr" anchorCtr="0" forceAA="0" compatLnSpc="1">
              <a:prstTxWarp prst="textNoShape">
                <a:avLst/>
              </a:prstTxWarp>
              <a:noAutofit/>
            </a:bodyPr>
            <a:lstStyle/>
            <a:p>
              <a:pPr algn="ctr"/>
              <a:endParaRPr lang="zh-CN" altLang="en-US" sz="1350">
                <a:solidFill>
                  <a:schemeClr val="bg1">
                    <a:lumMod val="50000"/>
                  </a:schemeClr>
                </a:solidFill>
              </a:endParaRPr>
            </a:p>
          </p:txBody>
        </p:sp>
        <p:sp>
          <p:nvSpPr>
            <p:cNvPr id="10" name="椭圆 9"/>
            <p:cNvSpPr/>
            <p:nvPr/>
          </p:nvSpPr>
          <p:spPr>
            <a:xfrm>
              <a:off x="3900738" y="3093200"/>
              <a:ext cx="215974" cy="215974"/>
            </a:xfrm>
            <a:prstGeom prst="ellipse">
              <a:avLst/>
            </a:prstGeom>
            <a:solidFill>
              <a:srgbClr val="82D81A"/>
            </a:solidFill>
            <a:ln w="3175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4" tIns="34282" rIns="68564" bIns="34282" numCol="1" spcCol="0" rtlCol="0" fromWordArt="0" anchor="ctr" anchorCtr="0" forceAA="0" compatLnSpc="1">
              <a:prstTxWarp prst="textNoShape">
                <a:avLst/>
              </a:prstTxWarp>
              <a:noAutofit/>
            </a:bodyPr>
            <a:lstStyle/>
            <a:p>
              <a:pPr algn="ctr"/>
              <a:endParaRPr lang="zh-CN" altLang="en-US" sz="1350">
                <a:solidFill>
                  <a:schemeClr val="bg1">
                    <a:lumMod val="50000"/>
                  </a:schemeClr>
                </a:solidFill>
              </a:endParaRPr>
            </a:p>
          </p:txBody>
        </p:sp>
      </p:grpSp>
      <p:sp>
        <p:nvSpPr>
          <p:cNvPr id="13" name="文本框 12"/>
          <p:cNvSpPr txBox="1"/>
          <p:nvPr/>
        </p:nvSpPr>
        <p:spPr>
          <a:xfrm>
            <a:off x="923980" y="2717676"/>
            <a:ext cx="1415772" cy="461537"/>
          </a:xfrm>
          <a:prstGeom prst="rect">
            <a:avLst/>
          </a:prstGeom>
          <a:noFill/>
        </p:spPr>
        <p:txBody>
          <a:bodyPr wrap="none" rtlCol="0">
            <a:spAutoFit/>
          </a:bodyPr>
          <a:lstStyle/>
          <a:p>
            <a:r>
              <a:rPr lang="zh-CN" altLang="en-US" sz="2399" dirty="0">
                <a:solidFill>
                  <a:schemeClr val="tx1">
                    <a:lumMod val="65000"/>
                    <a:lumOff val="35000"/>
                  </a:schemeClr>
                </a:solidFill>
                <a:latin typeface="张海山锐谐体" panose="02000000000000000000" pitchFamily="2" charset="-122"/>
                <a:ea typeface="张海山锐谐体" panose="02000000000000000000" pitchFamily="2" charset="-122"/>
              </a:rPr>
              <a:t>研究目的</a:t>
            </a:r>
          </a:p>
        </p:txBody>
      </p:sp>
      <p:sp>
        <p:nvSpPr>
          <p:cNvPr id="14" name="TextBox 42"/>
          <p:cNvSpPr txBox="1"/>
          <p:nvPr/>
        </p:nvSpPr>
        <p:spPr>
          <a:xfrm>
            <a:off x="3650004" y="2021190"/>
            <a:ext cx="5316501" cy="744050"/>
          </a:xfrm>
          <a:prstGeom prst="rect">
            <a:avLst/>
          </a:prstGeom>
          <a:noFill/>
          <a:ln>
            <a:noFill/>
          </a:ln>
        </p:spPr>
        <p:txBody>
          <a:bodyPr wrap="square" rtlCol="0">
            <a:spAutoFit/>
          </a:bodyPr>
          <a:lstStyle/>
          <a:p>
            <a:pPr>
              <a:lnSpc>
                <a:spcPct val="150000"/>
              </a:lnSpc>
            </a:pPr>
            <a:r>
              <a:rPr lang="en-US" altLang="zh-CN" sz="1500" dirty="0">
                <a:solidFill>
                  <a:schemeClr val="tx1">
                    <a:lumMod val="65000"/>
                    <a:lumOff val="35000"/>
                  </a:schemeClr>
                </a:solidFill>
                <a:latin typeface="微软雅黑" pitchFamily="34" charset="-122"/>
                <a:ea typeface="微软雅黑" pitchFamily="34" charset="-122"/>
              </a:rPr>
              <a:t>2. </a:t>
            </a:r>
            <a:r>
              <a:rPr lang="zh-CN" altLang="zh-CN" sz="1500" dirty="0">
                <a:solidFill>
                  <a:schemeClr val="tx1">
                    <a:lumMod val="65000"/>
                    <a:lumOff val="35000"/>
                  </a:schemeClr>
                </a:solidFill>
                <a:latin typeface="微软雅黑" pitchFamily="34" charset="-122"/>
                <a:ea typeface="微软雅黑" pitchFamily="34" charset="-122"/>
              </a:rPr>
              <a:t>功能</a:t>
            </a:r>
            <a:r>
              <a:rPr lang="zh-CN" altLang="en-US" sz="1500" dirty="0">
                <a:solidFill>
                  <a:schemeClr val="tx1">
                    <a:lumMod val="65000"/>
                    <a:lumOff val="35000"/>
                  </a:schemeClr>
                </a:solidFill>
                <a:latin typeface="微软雅黑" pitchFamily="34" charset="-122"/>
                <a:ea typeface="微软雅黑" pitchFamily="34" charset="-122"/>
              </a:rPr>
              <a:t>连接</a:t>
            </a:r>
            <a:r>
              <a:rPr lang="zh-CN" altLang="zh-CN" sz="1500" dirty="0">
                <a:solidFill>
                  <a:schemeClr val="tx1">
                    <a:lumMod val="65000"/>
                    <a:lumOff val="35000"/>
                  </a:schemeClr>
                </a:solidFill>
                <a:latin typeface="微软雅黑" pitchFamily="34" charset="-122"/>
                <a:ea typeface="微软雅黑" pitchFamily="34" charset="-122"/>
              </a:rPr>
              <a:t>是否</a:t>
            </a:r>
            <a:r>
              <a:rPr lang="zh-CN" altLang="en-US" sz="1500" dirty="0">
                <a:solidFill>
                  <a:schemeClr val="tx1">
                    <a:lumMod val="65000"/>
                    <a:lumOff val="35000"/>
                  </a:schemeClr>
                </a:solidFill>
                <a:latin typeface="微软雅黑" pitchFamily="34" charset="-122"/>
                <a:ea typeface="微软雅黑" pitchFamily="34" charset="-122"/>
              </a:rPr>
              <a:t>可以作为</a:t>
            </a:r>
            <a:r>
              <a:rPr lang="zh-CN" altLang="zh-CN" sz="1500" dirty="0">
                <a:solidFill>
                  <a:schemeClr val="tx1">
                    <a:lumMod val="65000"/>
                    <a:lumOff val="35000"/>
                  </a:schemeClr>
                </a:solidFill>
                <a:latin typeface="微软雅黑" pitchFamily="34" charset="-122"/>
                <a:ea typeface="微软雅黑" pitchFamily="34" charset="-122"/>
              </a:rPr>
              <a:t>有效的生物学标记物</a:t>
            </a:r>
            <a:r>
              <a:rPr lang="zh-CN" altLang="en-US" sz="1500" dirty="0">
                <a:solidFill>
                  <a:schemeClr val="tx1">
                    <a:lumMod val="65000"/>
                    <a:lumOff val="35000"/>
                  </a:schemeClr>
                </a:solidFill>
                <a:latin typeface="微软雅黑" pitchFamily="34" charset="-122"/>
                <a:ea typeface="微软雅黑" pitchFamily="34" charset="-122"/>
              </a:rPr>
              <a:t>，实现</a:t>
            </a:r>
            <a:r>
              <a:rPr lang="zh-CN" altLang="zh-CN" sz="1500" dirty="0">
                <a:solidFill>
                  <a:schemeClr val="tx1">
                    <a:lumMod val="65000"/>
                    <a:lumOff val="35000"/>
                  </a:schemeClr>
                </a:solidFill>
                <a:latin typeface="微软雅黑" pitchFamily="34" charset="-122"/>
                <a:ea typeface="微软雅黑" pitchFamily="34" charset="-122"/>
              </a:rPr>
              <a:t>精神分裂症谱系疾病</a:t>
            </a:r>
            <a:r>
              <a:rPr lang="zh-CN" altLang="en-US" sz="1500" dirty="0">
                <a:solidFill>
                  <a:schemeClr val="tx1">
                    <a:lumMod val="65000"/>
                    <a:lumOff val="35000"/>
                  </a:schemeClr>
                </a:solidFill>
                <a:latin typeface="微软雅黑" pitchFamily="34" charset="-122"/>
                <a:ea typeface="微软雅黑" pitchFamily="34" charset="-122"/>
              </a:rPr>
              <a:t>的客观精准诊断</a:t>
            </a:r>
          </a:p>
        </p:txBody>
      </p:sp>
      <p:pic>
        <p:nvPicPr>
          <p:cNvPr id="23" name="图片 22">
            <a:extLst>
              <a:ext uri="{FF2B5EF4-FFF2-40B4-BE49-F238E27FC236}">
                <a16:creationId xmlns:a16="http://schemas.microsoft.com/office/drawing/2014/main" id="{E7268B84-6AA3-4D0A-8B98-FECE0A9F96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980" y="1429545"/>
            <a:ext cx="1449229" cy="1131590"/>
          </a:xfrm>
          <a:prstGeom prst="rect">
            <a:avLst/>
          </a:prstGeom>
        </p:spPr>
      </p:pic>
    </p:spTree>
    <p:extLst>
      <p:ext uri="{BB962C8B-B14F-4D97-AF65-F5344CB8AC3E}">
        <p14:creationId xmlns:p14="http://schemas.microsoft.com/office/powerpoint/2010/main" val="3387711002"/>
      </p:ext>
    </p:extLst>
  </p:cSld>
  <p:clrMapOvr>
    <a:masterClrMapping/>
  </p:clrMapOvr>
  <mc:AlternateContent xmlns:mc="http://schemas.openxmlformats.org/markup-compatibility/2006" xmlns:p14="http://schemas.microsoft.com/office/powerpoint/2010/main">
    <mc:Choice Requires="p14">
      <p:transition p14:dur="0" advTm="16313"/>
    </mc:Choice>
    <mc:Fallback xmlns="">
      <p:transition advTm="16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22" presetClass="entr" presetSubtype="8" fill="hold" grpId="0" nodeType="withEffect">
                                  <p:stCondLst>
                                    <p:cond delay="175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000"/>
                                        <p:tgtEl>
                                          <p:spTgt spid="13"/>
                                        </p:tgtEl>
                                      </p:cBhvr>
                                    </p:animEffect>
                                  </p:childTnLst>
                                </p:cTn>
                              </p:par>
                              <p:par>
                                <p:cTn id="11" presetID="2" presetClass="entr" presetSubtype="2" fill="hold" grpId="0" nodeType="withEffect">
                                  <p:stCondLst>
                                    <p:cond delay="400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400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400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P spid="9"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第三部分</a:t>
            </a:r>
          </a:p>
        </p:txBody>
      </p:sp>
      <p:sp>
        <p:nvSpPr>
          <p:cNvPr id="5" name="TextBox 23"/>
          <p:cNvSpPr txBox="1"/>
          <p:nvPr/>
        </p:nvSpPr>
        <p:spPr>
          <a:xfrm>
            <a:off x="3773158" y="1826932"/>
            <a:ext cx="1509388" cy="300082"/>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500" dirty="0">
                <a:solidFill>
                  <a:schemeClr val="tx1">
                    <a:lumMod val="65000"/>
                    <a:lumOff val="35000"/>
                  </a:schemeClr>
                </a:solidFill>
                <a:latin typeface="微软雅黑" pitchFamily="34" charset="-122"/>
                <a:ea typeface="微软雅黑" pitchFamily="34" charset="-122"/>
              </a:rPr>
              <a:t>动态功能连接</a:t>
            </a:r>
          </a:p>
        </p:txBody>
      </p:sp>
      <p:sp>
        <p:nvSpPr>
          <p:cNvPr id="6" name="TextBox 24"/>
          <p:cNvSpPr txBox="1"/>
          <p:nvPr/>
        </p:nvSpPr>
        <p:spPr>
          <a:xfrm>
            <a:off x="3773158" y="2154348"/>
            <a:ext cx="1509388" cy="300082"/>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500" dirty="0">
                <a:solidFill>
                  <a:schemeClr val="tx1">
                    <a:lumMod val="65000"/>
                    <a:lumOff val="35000"/>
                  </a:schemeClr>
                </a:solidFill>
                <a:latin typeface="微软雅黑" pitchFamily="34" charset="-122"/>
                <a:ea typeface="微软雅黑" pitchFamily="34" charset="-122"/>
              </a:rPr>
              <a:t>机器学习诊断</a:t>
            </a:r>
          </a:p>
        </p:txBody>
      </p:sp>
      <p:grpSp>
        <p:nvGrpSpPr>
          <p:cNvPr id="12" name="组合 11"/>
          <p:cNvGrpSpPr/>
          <p:nvPr/>
        </p:nvGrpSpPr>
        <p:grpSpPr>
          <a:xfrm>
            <a:off x="3773160" y="1247148"/>
            <a:ext cx="5191328" cy="530915"/>
            <a:chOff x="3773160" y="1247148"/>
            <a:chExt cx="4490992" cy="530915"/>
          </a:xfrm>
        </p:grpSpPr>
        <p:sp>
          <p:nvSpPr>
            <p:cNvPr id="4" name="TextBox 4"/>
            <p:cNvSpPr txBox="1"/>
            <p:nvPr/>
          </p:nvSpPr>
          <p:spPr>
            <a:xfrm>
              <a:off x="3773160" y="1247148"/>
              <a:ext cx="3235501" cy="530915"/>
            </a:xfrm>
            <a:prstGeom prst="rect">
              <a:avLst/>
            </a:prstGeom>
            <a:noFill/>
          </p:spPr>
          <p:txBody>
            <a:bodyPr wrap="none" lIns="68580" tIns="34290" rIns="68580" bIns="34290" rtlCol="0">
              <a:spAutoFit/>
            </a:bodyPr>
            <a:lstStyle/>
            <a:p>
              <a:r>
                <a:rPr lang="en-US" altLang="zh-CN" sz="3000" dirty="0">
                  <a:solidFill>
                    <a:srgbClr val="568D11"/>
                  </a:solidFill>
                  <a:latin typeface="Impact" pitchFamily="34" charset="0"/>
                  <a:ea typeface="微软雅黑" pitchFamily="34" charset="-122"/>
                </a:rPr>
                <a:t>Content and results</a:t>
              </a:r>
              <a:endParaRPr lang="zh-CN" altLang="en-US" sz="3000" dirty="0">
                <a:solidFill>
                  <a:srgbClr val="568D11"/>
                </a:solidFill>
                <a:latin typeface="Impact" pitchFamily="34" charset="0"/>
                <a:ea typeface="微软雅黑" pitchFamily="34" charset="-122"/>
              </a:endParaRPr>
            </a:p>
          </p:txBody>
        </p:sp>
        <p:sp>
          <p:nvSpPr>
            <p:cNvPr id="9" name="文本框 8"/>
            <p:cNvSpPr txBox="1"/>
            <p:nvPr/>
          </p:nvSpPr>
          <p:spPr>
            <a:xfrm>
              <a:off x="6586770" y="1293314"/>
              <a:ext cx="1677382" cy="438582"/>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内容及结果</a:t>
              </a:r>
            </a:p>
          </p:txBody>
        </p:sp>
      </p:grpSp>
      <p:sp>
        <p:nvSpPr>
          <p:cNvPr id="10" name="矩形 9"/>
          <p:cNvSpPr/>
          <p:nvPr/>
        </p:nvSpPr>
        <p:spPr>
          <a:xfrm>
            <a:off x="0" y="1092849"/>
            <a:ext cx="9144914" cy="20046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dirty="0"/>
          </a:p>
        </p:txBody>
      </p:sp>
      <p:sp>
        <p:nvSpPr>
          <p:cNvPr id="13" name="TextBox 24">
            <a:extLst>
              <a:ext uri="{FF2B5EF4-FFF2-40B4-BE49-F238E27FC236}">
                <a16:creationId xmlns:a16="http://schemas.microsoft.com/office/drawing/2014/main" id="{CB1381AF-3FBB-4AC5-9BB8-D34C02174D86}"/>
              </a:ext>
            </a:extLst>
          </p:cNvPr>
          <p:cNvSpPr txBox="1"/>
          <p:nvPr/>
        </p:nvSpPr>
        <p:spPr>
          <a:xfrm>
            <a:off x="3773158" y="2487692"/>
            <a:ext cx="1963743" cy="300082"/>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500" dirty="0">
                <a:solidFill>
                  <a:schemeClr val="tx1">
                    <a:lumMod val="65000"/>
                    <a:lumOff val="35000"/>
                  </a:schemeClr>
                </a:solidFill>
                <a:latin typeface="微软雅黑" pitchFamily="34" charset="-122"/>
                <a:ea typeface="微软雅黑" pitchFamily="34" charset="-122"/>
              </a:rPr>
              <a:t>机器学习软件开发</a:t>
            </a:r>
          </a:p>
        </p:txBody>
      </p:sp>
    </p:spTree>
    <p:extLst>
      <p:ext uri="{BB962C8B-B14F-4D97-AF65-F5344CB8AC3E}">
        <p14:creationId xmlns:p14="http://schemas.microsoft.com/office/powerpoint/2010/main" val="454617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400" fill="hold"/>
                                        <p:tgtEl>
                                          <p:spTgt spid="11"/>
                                        </p:tgtEl>
                                        <p:attrNameLst>
                                          <p:attrName>ppt_x</p:attrName>
                                        </p:attrNameLst>
                                      </p:cBhvr>
                                      <p:tavLst>
                                        <p:tav tm="0">
                                          <p:val>
                                            <p:strVal val="#ppt_x"/>
                                          </p:val>
                                        </p:tav>
                                        <p:tav tm="100000">
                                          <p:val>
                                            <p:strVal val="#ppt_x"/>
                                          </p:val>
                                        </p:tav>
                                      </p:tavLst>
                                    </p:anim>
                                    <p:anim calcmode="lin" valueType="num">
                                      <p:cBhvr additive="base">
                                        <p:cTn id="15" dur="400" fill="hold"/>
                                        <p:tgtEl>
                                          <p:spTgt spid="11"/>
                                        </p:tgtEl>
                                        <p:attrNameLst>
                                          <p:attrName>ppt_y</p:attrName>
                                        </p:attrNameLst>
                                      </p:cBhvr>
                                      <p:tavLst>
                                        <p:tav tm="0">
                                          <p:val>
                                            <p:strVal val="0-#ppt_h/2"/>
                                          </p:val>
                                        </p:tav>
                                        <p:tav tm="100000">
                                          <p:val>
                                            <p:strVal val="#ppt_y"/>
                                          </p:val>
                                        </p:tav>
                                      </p:tavLst>
                                    </p:anim>
                                  </p:childTnLst>
                                </p:cTn>
                              </p:par>
                            </p:childTnLst>
                          </p:cTn>
                        </p:par>
                        <p:par>
                          <p:cTn id="16" fill="hold">
                            <p:stCondLst>
                              <p:cond delay="12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4" y="2203947"/>
            <a:ext cx="9140694" cy="727843"/>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TextBox 17"/>
          <p:cNvSpPr txBox="1"/>
          <p:nvPr/>
        </p:nvSpPr>
        <p:spPr>
          <a:xfrm>
            <a:off x="2267744" y="2134889"/>
            <a:ext cx="4174818" cy="1456681"/>
          </a:xfrm>
          <a:prstGeom prst="rect">
            <a:avLst/>
          </a:prstGeom>
          <a:noFill/>
          <a:ln>
            <a:noFill/>
          </a:ln>
        </p:spPr>
        <p:txBody>
          <a:bodyPr wrap="square" rtlCol="0">
            <a:spAutoFit/>
          </a:bodyPr>
          <a:lstStyle/>
          <a:p>
            <a:pPr>
              <a:lnSpc>
                <a:spcPct val="150000"/>
              </a:lnSpc>
            </a:pPr>
            <a:r>
              <a:rPr lang="zh-CN" altLang="en-US" sz="3000" b="1" dirty="0">
                <a:solidFill>
                  <a:schemeClr val="bg1"/>
                </a:solidFill>
                <a:latin typeface="微软雅黑" panose="020B0503020204020204" pitchFamily="34" charset="-122"/>
                <a:ea typeface="微软雅黑" panose="020B0503020204020204" pitchFamily="34" charset="-122"/>
              </a:rPr>
              <a:t>动态功能连接</a:t>
            </a:r>
          </a:p>
          <a:p>
            <a:pPr>
              <a:lnSpc>
                <a:spcPct val="150000"/>
              </a:lnSpc>
            </a:pPr>
            <a:r>
              <a:rPr lang="en-US" altLang="zh-CN" sz="3299" b="1" dirty="0">
                <a:solidFill>
                  <a:srgbClr val="FFFF00"/>
                </a:solidFill>
                <a:latin typeface="张海山锐谐体" panose="02000000000000000000" pitchFamily="2" charset="-122"/>
                <a:ea typeface="张海山锐谐体" panose="02000000000000000000" pitchFamily="2" charset="-122"/>
              </a:rPr>
              <a:t>   </a:t>
            </a:r>
            <a:endParaRPr lang="zh-CN" altLang="en-US" sz="3299" b="1" dirty="0">
              <a:solidFill>
                <a:srgbClr val="FFFF00"/>
              </a:solidFill>
              <a:latin typeface="张海山锐谐体" panose="02000000000000000000" pitchFamily="2" charset="-122"/>
              <a:ea typeface="张海山锐谐体" panose="02000000000000000000" pitchFamily="2" charset="-122"/>
            </a:endParaRPr>
          </a:p>
        </p:txBody>
      </p:sp>
      <p:sp>
        <p:nvSpPr>
          <p:cNvPr id="16" name="文本框 15"/>
          <p:cNvSpPr txBox="1"/>
          <p:nvPr/>
        </p:nvSpPr>
        <p:spPr>
          <a:xfrm>
            <a:off x="1140515" y="2091787"/>
            <a:ext cx="889987" cy="1015343"/>
          </a:xfrm>
          <a:prstGeom prst="rect">
            <a:avLst/>
          </a:prstGeom>
          <a:noFill/>
        </p:spPr>
        <p:txBody>
          <a:bodyPr wrap="none" rtlCol="0">
            <a:spAutoFit/>
          </a:bodyPr>
          <a:lstStyle/>
          <a:p>
            <a:r>
              <a:rPr lang="en-US" altLang="zh-CN" sz="5998" dirty="0">
                <a:solidFill>
                  <a:schemeClr val="bg1"/>
                </a:solidFill>
                <a:latin typeface="Impact" panose="020B0806030902050204" pitchFamily="34" charset="0"/>
              </a:rPr>
              <a:t>01</a:t>
            </a:r>
            <a:endParaRPr lang="zh-CN" altLang="en-US" sz="5998" dirty="0">
              <a:solidFill>
                <a:schemeClr val="bg1"/>
              </a:solidFill>
              <a:latin typeface="Impact" panose="020B0806030902050204" pitchFamily="34" charset="0"/>
            </a:endParaRPr>
          </a:p>
        </p:txBody>
      </p:sp>
    </p:spTree>
    <p:extLst>
      <p:ext uri="{BB962C8B-B14F-4D97-AF65-F5344CB8AC3E}">
        <p14:creationId xmlns:p14="http://schemas.microsoft.com/office/powerpoint/2010/main" val="3746940864"/>
      </p:ext>
    </p:extLst>
  </p:cSld>
  <p:clrMapOvr>
    <a:masterClrMapping/>
  </p:clrMapOvr>
  <mc:AlternateContent xmlns:mc="http://schemas.openxmlformats.org/markup-compatibility/2006" xmlns:p14="http://schemas.microsoft.com/office/powerpoint/2010/main">
    <mc:Choice Requires="p14">
      <p:transition p14:dur="10" advTm="2870">
        <p:fade/>
      </p:transition>
    </mc:Choice>
    <mc:Fallback xmlns="">
      <p:transition advTm="28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0-#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grpSp>
        <p:nvGrpSpPr>
          <p:cNvPr id="11" name="组合 10">
            <a:extLst>
              <a:ext uri="{FF2B5EF4-FFF2-40B4-BE49-F238E27FC236}">
                <a16:creationId xmlns:a16="http://schemas.microsoft.com/office/drawing/2014/main" id="{1D4F47B1-87CB-491A-9F25-9814924F8FEB}"/>
              </a:ext>
            </a:extLst>
          </p:cNvPr>
          <p:cNvGrpSpPr/>
          <p:nvPr/>
        </p:nvGrpSpPr>
        <p:grpSpPr>
          <a:xfrm>
            <a:off x="295572" y="1723321"/>
            <a:ext cx="1540124" cy="1026617"/>
            <a:chOff x="295572" y="1723321"/>
            <a:chExt cx="1540124" cy="1026617"/>
          </a:xfrm>
        </p:grpSpPr>
        <p:pic>
          <p:nvPicPr>
            <p:cNvPr id="9" name="图片 8">
              <a:extLst>
                <a:ext uri="{FF2B5EF4-FFF2-40B4-BE49-F238E27FC236}">
                  <a16:creationId xmlns:a16="http://schemas.microsoft.com/office/drawing/2014/main" id="{BBE30A64-CE39-45DA-812A-E7C8F2F3655D}"/>
                </a:ext>
              </a:extLst>
            </p:cNvPr>
            <p:cNvPicPr>
              <a:picLocks noChangeAspect="1"/>
            </p:cNvPicPr>
            <p:nvPr/>
          </p:nvPicPr>
          <p:blipFill>
            <a:blip r:embed="rId3"/>
            <a:stretch>
              <a:fillRect/>
            </a:stretch>
          </p:blipFill>
          <p:spPr>
            <a:xfrm>
              <a:off x="434640" y="1767716"/>
              <a:ext cx="1401056" cy="982222"/>
            </a:xfrm>
            <a:prstGeom prst="rect">
              <a:avLst/>
            </a:prstGeom>
          </p:spPr>
        </p:pic>
        <p:sp>
          <p:nvSpPr>
            <p:cNvPr id="10" name="矩形 9">
              <a:extLst>
                <a:ext uri="{FF2B5EF4-FFF2-40B4-BE49-F238E27FC236}">
                  <a16:creationId xmlns:a16="http://schemas.microsoft.com/office/drawing/2014/main" id="{839C11AD-CA55-484F-A5C6-617BA731C8B6}"/>
                </a:ext>
              </a:extLst>
            </p:cNvPr>
            <p:cNvSpPr/>
            <p:nvPr/>
          </p:nvSpPr>
          <p:spPr>
            <a:xfrm>
              <a:off x="295572" y="1723321"/>
              <a:ext cx="315987" cy="227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685D2C69-1FC6-4984-9182-BD56B507DB77}"/>
              </a:ext>
            </a:extLst>
          </p:cNvPr>
          <p:cNvGrpSpPr/>
          <p:nvPr/>
        </p:nvGrpSpPr>
        <p:grpSpPr>
          <a:xfrm>
            <a:off x="2267744" y="1058460"/>
            <a:ext cx="3124297" cy="2386809"/>
            <a:chOff x="2267744" y="1058460"/>
            <a:chExt cx="3124297" cy="2386809"/>
          </a:xfrm>
        </p:grpSpPr>
        <p:pic>
          <p:nvPicPr>
            <p:cNvPr id="5" name="图片 4">
              <a:extLst>
                <a:ext uri="{FF2B5EF4-FFF2-40B4-BE49-F238E27FC236}">
                  <a16:creationId xmlns:a16="http://schemas.microsoft.com/office/drawing/2014/main" id="{49C8F15C-EBCC-4CCB-82EC-A1CC538E187B}"/>
                </a:ext>
              </a:extLst>
            </p:cNvPr>
            <p:cNvPicPr>
              <a:picLocks noChangeAspect="1"/>
            </p:cNvPicPr>
            <p:nvPr/>
          </p:nvPicPr>
          <p:blipFill>
            <a:blip r:embed="rId4"/>
            <a:stretch>
              <a:fillRect/>
            </a:stretch>
          </p:blipFill>
          <p:spPr>
            <a:xfrm>
              <a:off x="2267744" y="1072385"/>
              <a:ext cx="3124297" cy="2372884"/>
            </a:xfrm>
            <a:prstGeom prst="rect">
              <a:avLst/>
            </a:prstGeom>
          </p:spPr>
        </p:pic>
        <p:sp>
          <p:nvSpPr>
            <p:cNvPr id="44" name="矩形 43">
              <a:extLst>
                <a:ext uri="{FF2B5EF4-FFF2-40B4-BE49-F238E27FC236}">
                  <a16:creationId xmlns:a16="http://schemas.microsoft.com/office/drawing/2014/main" id="{EDD7109C-7C15-481E-8A26-DF63E8FEA8E6}"/>
                </a:ext>
              </a:extLst>
            </p:cNvPr>
            <p:cNvSpPr/>
            <p:nvPr/>
          </p:nvSpPr>
          <p:spPr>
            <a:xfrm>
              <a:off x="2327935" y="1058460"/>
              <a:ext cx="315987" cy="227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7CD01F2C-0341-4BF9-8A73-B65F1FDB8967}"/>
              </a:ext>
            </a:extLst>
          </p:cNvPr>
          <p:cNvGrpSpPr/>
          <p:nvPr/>
        </p:nvGrpSpPr>
        <p:grpSpPr>
          <a:xfrm>
            <a:off x="5796136" y="1491630"/>
            <a:ext cx="3215828" cy="1670236"/>
            <a:chOff x="5796136" y="1491630"/>
            <a:chExt cx="3215828" cy="1670236"/>
          </a:xfrm>
        </p:grpSpPr>
        <p:pic>
          <p:nvPicPr>
            <p:cNvPr id="7" name="图片 6">
              <a:extLst>
                <a:ext uri="{FF2B5EF4-FFF2-40B4-BE49-F238E27FC236}">
                  <a16:creationId xmlns:a16="http://schemas.microsoft.com/office/drawing/2014/main" id="{6D53D456-CF4E-4CF0-8E85-325F53EC8D81}"/>
                </a:ext>
              </a:extLst>
            </p:cNvPr>
            <p:cNvPicPr>
              <a:picLocks noChangeAspect="1"/>
            </p:cNvPicPr>
            <p:nvPr/>
          </p:nvPicPr>
          <p:blipFill>
            <a:blip r:embed="rId5"/>
            <a:stretch>
              <a:fillRect/>
            </a:stretch>
          </p:blipFill>
          <p:spPr>
            <a:xfrm>
              <a:off x="5796136" y="1491630"/>
              <a:ext cx="3215828" cy="1670236"/>
            </a:xfrm>
            <a:prstGeom prst="rect">
              <a:avLst/>
            </a:prstGeom>
          </p:spPr>
        </p:pic>
        <p:sp>
          <p:nvSpPr>
            <p:cNvPr id="59" name="矩形 58">
              <a:extLst>
                <a:ext uri="{FF2B5EF4-FFF2-40B4-BE49-F238E27FC236}">
                  <a16:creationId xmlns:a16="http://schemas.microsoft.com/office/drawing/2014/main" id="{255D7CD0-2FAE-4B09-A851-513FE5F29B07}"/>
                </a:ext>
              </a:extLst>
            </p:cNvPr>
            <p:cNvSpPr/>
            <p:nvPr/>
          </p:nvSpPr>
          <p:spPr>
            <a:xfrm>
              <a:off x="5940152" y="1495351"/>
              <a:ext cx="315987" cy="227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箭头: 右 11">
            <a:extLst>
              <a:ext uri="{FF2B5EF4-FFF2-40B4-BE49-F238E27FC236}">
                <a16:creationId xmlns:a16="http://schemas.microsoft.com/office/drawing/2014/main" id="{A4E4ED56-048F-447F-A922-6399E4389EA9}"/>
              </a:ext>
            </a:extLst>
          </p:cNvPr>
          <p:cNvSpPr/>
          <p:nvPr/>
        </p:nvSpPr>
        <p:spPr>
          <a:xfrm>
            <a:off x="1907704" y="2283718"/>
            <a:ext cx="404095" cy="144016"/>
          </a:xfrm>
          <a:prstGeom prst="rightArrow">
            <a:avLst/>
          </a:prstGeom>
          <a:solidFill>
            <a:srgbClr val="568D11"/>
          </a:solidFill>
          <a:ln>
            <a:solidFill>
              <a:srgbClr val="568D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557D915A-CA60-40B6-80D9-C13D47413206}"/>
              </a:ext>
            </a:extLst>
          </p:cNvPr>
          <p:cNvSpPr/>
          <p:nvPr/>
        </p:nvSpPr>
        <p:spPr>
          <a:xfrm>
            <a:off x="5437009" y="2283718"/>
            <a:ext cx="404095" cy="144016"/>
          </a:xfrm>
          <a:prstGeom prst="rightArrow">
            <a:avLst/>
          </a:prstGeom>
          <a:solidFill>
            <a:srgbClr val="568D11"/>
          </a:solidFill>
          <a:ln>
            <a:solidFill>
              <a:srgbClr val="568D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4B5B450C-9127-4865-B262-AC6BC49066FB}"/>
              </a:ext>
            </a:extLst>
          </p:cNvPr>
          <p:cNvPicPr>
            <a:picLocks noChangeAspect="1"/>
          </p:cNvPicPr>
          <p:nvPr/>
        </p:nvPicPr>
        <p:blipFill>
          <a:blip r:embed="rId6"/>
          <a:stretch>
            <a:fillRect/>
          </a:stretch>
        </p:blipFill>
        <p:spPr>
          <a:xfrm>
            <a:off x="7404050" y="3723878"/>
            <a:ext cx="1331379" cy="1235405"/>
          </a:xfrm>
          <a:prstGeom prst="rect">
            <a:avLst/>
          </a:prstGeom>
        </p:spPr>
      </p:pic>
      <p:sp>
        <p:nvSpPr>
          <p:cNvPr id="60" name="箭头: 右 59">
            <a:extLst>
              <a:ext uri="{FF2B5EF4-FFF2-40B4-BE49-F238E27FC236}">
                <a16:creationId xmlns:a16="http://schemas.microsoft.com/office/drawing/2014/main" id="{E31AEFF9-E375-4341-970D-E0721B4E5D61}"/>
              </a:ext>
            </a:extLst>
          </p:cNvPr>
          <p:cNvSpPr/>
          <p:nvPr/>
        </p:nvSpPr>
        <p:spPr>
          <a:xfrm rot="5400000">
            <a:off x="7653965" y="3377814"/>
            <a:ext cx="404095" cy="144016"/>
          </a:xfrm>
          <a:prstGeom prst="rightArrow">
            <a:avLst/>
          </a:prstGeom>
          <a:solidFill>
            <a:srgbClr val="568D11"/>
          </a:solidFill>
          <a:ln>
            <a:solidFill>
              <a:srgbClr val="568D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860A7FDE-BF0B-4075-9C14-DEBAE7F999CC}"/>
              </a:ext>
            </a:extLst>
          </p:cNvPr>
          <p:cNvPicPr>
            <a:picLocks noChangeAspect="1"/>
          </p:cNvPicPr>
          <p:nvPr/>
        </p:nvPicPr>
        <p:blipFill>
          <a:blip r:embed="rId7"/>
          <a:stretch>
            <a:fillRect/>
          </a:stretch>
        </p:blipFill>
        <p:spPr>
          <a:xfrm>
            <a:off x="611559" y="3651870"/>
            <a:ext cx="5007444" cy="1233718"/>
          </a:xfrm>
          <a:prstGeom prst="rect">
            <a:avLst/>
          </a:prstGeom>
        </p:spPr>
      </p:pic>
      <p:sp>
        <p:nvSpPr>
          <p:cNvPr id="61" name="箭头: 右 60">
            <a:extLst>
              <a:ext uri="{FF2B5EF4-FFF2-40B4-BE49-F238E27FC236}">
                <a16:creationId xmlns:a16="http://schemas.microsoft.com/office/drawing/2014/main" id="{52E93524-A68C-4036-B5E0-3191FF4802D6}"/>
              </a:ext>
            </a:extLst>
          </p:cNvPr>
          <p:cNvSpPr/>
          <p:nvPr/>
        </p:nvSpPr>
        <p:spPr>
          <a:xfrm rot="10800000">
            <a:off x="6069545" y="4268729"/>
            <a:ext cx="720081" cy="175230"/>
          </a:xfrm>
          <a:prstGeom prst="rightArrow">
            <a:avLst/>
          </a:prstGeom>
          <a:solidFill>
            <a:srgbClr val="568D11"/>
          </a:solidFill>
          <a:ln>
            <a:solidFill>
              <a:srgbClr val="568D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8F7D8D4B-3CCC-4BDC-8D99-F574859E3FFE}"/>
              </a:ext>
            </a:extLst>
          </p:cNvPr>
          <p:cNvSpPr txBox="1"/>
          <p:nvPr/>
        </p:nvSpPr>
        <p:spPr>
          <a:xfrm>
            <a:off x="4082902" y="2105246"/>
            <a:ext cx="914400" cy="914400"/>
          </a:xfrm>
          <a:prstGeom prst="rect">
            <a:avLst/>
          </a:prstGeom>
          <a:noFill/>
        </p:spPr>
        <p:txBody>
          <a:bodyPr wrap="square" rtlCol="0">
            <a:spAutoFit/>
          </a:bodyPr>
          <a:lstStyle/>
          <a:p>
            <a:endParaRPr lang="zh-CN" altLang="en-US" dirty="0"/>
          </a:p>
        </p:txBody>
      </p:sp>
      <p:sp>
        <p:nvSpPr>
          <p:cNvPr id="20" name="文本框 19">
            <a:extLst>
              <a:ext uri="{FF2B5EF4-FFF2-40B4-BE49-F238E27FC236}">
                <a16:creationId xmlns:a16="http://schemas.microsoft.com/office/drawing/2014/main" id="{D4FDEE6F-8B71-4ED9-B38D-389DD2E3FDF5}"/>
              </a:ext>
            </a:extLst>
          </p:cNvPr>
          <p:cNvSpPr txBox="1"/>
          <p:nvPr/>
        </p:nvSpPr>
        <p:spPr>
          <a:xfrm>
            <a:off x="474980" y="2793581"/>
            <a:ext cx="1108074" cy="246221"/>
          </a:xfrm>
          <a:prstGeom prst="rect">
            <a:avLst/>
          </a:prstGeom>
          <a:noFill/>
        </p:spPr>
        <p:txBody>
          <a:bodyPr wrap="square" rtlCol="0">
            <a:spAutoFit/>
          </a:bodyPr>
          <a:lstStyle/>
          <a:p>
            <a:r>
              <a:rPr lang="en-US" altLang="zh-CN" sz="1000" dirty="0"/>
              <a:t>Yeo 17</a:t>
            </a:r>
            <a:r>
              <a:rPr lang="zh-CN" altLang="en-US" sz="1000" dirty="0"/>
              <a:t>网络模板</a:t>
            </a:r>
          </a:p>
        </p:txBody>
      </p:sp>
    </p:spTree>
    <p:extLst>
      <p:ext uri="{BB962C8B-B14F-4D97-AF65-F5344CB8AC3E}">
        <p14:creationId xmlns:p14="http://schemas.microsoft.com/office/powerpoint/2010/main" val="66899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pic>
        <p:nvPicPr>
          <p:cNvPr id="3" name="图片 2">
            <a:extLst>
              <a:ext uri="{FF2B5EF4-FFF2-40B4-BE49-F238E27FC236}">
                <a16:creationId xmlns:a16="http://schemas.microsoft.com/office/drawing/2014/main" id="{8240B256-AD20-4BBB-9BFE-AFC5CA74B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915566"/>
            <a:ext cx="5939585" cy="2808312"/>
          </a:xfrm>
          <a:prstGeom prst="rect">
            <a:avLst/>
          </a:prstGeom>
        </p:spPr>
      </p:pic>
      <p:sp>
        <p:nvSpPr>
          <p:cNvPr id="23" name="文本框 22">
            <a:extLst>
              <a:ext uri="{FF2B5EF4-FFF2-40B4-BE49-F238E27FC236}">
                <a16:creationId xmlns:a16="http://schemas.microsoft.com/office/drawing/2014/main" id="{A6D0B52B-7009-4DD6-96BC-6FB4EE8BF9FE}"/>
              </a:ext>
            </a:extLst>
          </p:cNvPr>
          <p:cNvSpPr txBox="1"/>
          <p:nvPr/>
        </p:nvSpPr>
        <p:spPr>
          <a:xfrm>
            <a:off x="1259632" y="3950935"/>
            <a:ext cx="5939585" cy="553998"/>
          </a:xfrm>
          <a:prstGeom prst="rect">
            <a:avLst/>
          </a:prstGeom>
          <a:noFill/>
        </p:spPr>
        <p:txBody>
          <a:bodyPr wrap="square">
            <a:spAutoFit/>
          </a:bodyPr>
          <a:lstStyle/>
          <a:p>
            <a:pPr algn="just"/>
            <a:r>
              <a:rPr lang="zh-CN" altLang="en-US" sz="1500" dirty="0">
                <a:latin typeface="微软雅黑" panose="020B0503020204020204" pitchFamily="34" charset="-122"/>
                <a:ea typeface="微软雅黑" panose="020B0503020204020204" pitchFamily="34" charset="-122"/>
              </a:rPr>
              <a:t>组水平上，研究对象在静息态时会经历三个脑连接状态，但是人群在“弱连接”状态下渡过的时间最多，较少时间在“强连接”状态下</a:t>
            </a:r>
          </a:p>
        </p:txBody>
      </p:sp>
    </p:spTree>
    <p:extLst>
      <p:ext uri="{BB962C8B-B14F-4D97-AF65-F5344CB8AC3E}">
        <p14:creationId xmlns:p14="http://schemas.microsoft.com/office/powerpoint/2010/main" val="159619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sp>
        <p:nvSpPr>
          <p:cNvPr id="23" name="文本框 22">
            <a:extLst>
              <a:ext uri="{FF2B5EF4-FFF2-40B4-BE49-F238E27FC236}">
                <a16:creationId xmlns:a16="http://schemas.microsoft.com/office/drawing/2014/main" id="{A6D0B52B-7009-4DD6-96BC-6FB4EE8BF9FE}"/>
              </a:ext>
            </a:extLst>
          </p:cNvPr>
          <p:cNvSpPr txBox="1"/>
          <p:nvPr/>
        </p:nvSpPr>
        <p:spPr>
          <a:xfrm>
            <a:off x="1259632" y="3579862"/>
            <a:ext cx="5939585" cy="1015663"/>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重性精神疾病患者似乎不喜欢待在“弱连接”状态下（低警觉</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静息状态），而倾向于在“强连接”状态（高警觉状态）</a:t>
            </a:r>
            <a:endParaRPr lang="en-US" altLang="zh-CN" sz="1500"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endParaRPr lang="en-US" altLang="zh-CN" sz="1500"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重性精神疾病患者脑状态之间的切换更为频繁</a:t>
            </a:r>
          </a:p>
        </p:txBody>
      </p:sp>
      <p:pic>
        <p:nvPicPr>
          <p:cNvPr id="8" name="图片 7">
            <a:extLst>
              <a:ext uri="{FF2B5EF4-FFF2-40B4-BE49-F238E27FC236}">
                <a16:creationId xmlns:a16="http://schemas.microsoft.com/office/drawing/2014/main" id="{644F1ACC-438D-4308-A3F7-12A20DEB0754}"/>
              </a:ext>
            </a:extLst>
          </p:cNvPr>
          <p:cNvPicPr>
            <a:picLocks noChangeAspect="1"/>
          </p:cNvPicPr>
          <p:nvPr/>
        </p:nvPicPr>
        <p:blipFill>
          <a:blip r:embed="rId3"/>
          <a:stretch>
            <a:fillRect/>
          </a:stretch>
        </p:blipFill>
        <p:spPr>
          <a:xfrm>
            <a:off x="7380312" y="843558"/>
            <a:ext cx="1576259" cy="2376264"/>
          </a:xfrm>
          <a:prstGeom prst="rect">
            <a:avLst/>
          </a:prstGeom>
        </p:spPr>
      </p:pic>
      <p:grpSp>
        <p:nvGrpSpPr>
          <p:cNvPr id="10" name="组合 9">
            <a:extLst>
              <a:ext uri="{FF2B5EF4-FFF2-40B4-BE49-F238E27FC236}">
                <a16:creationId xmlns:a16="http://schemas.microsoft.com/office/drawing/2014/main" id="{39429184-C11A-4253-93E5-FB8E39E5EDE0}"/>
              </a:ext>
            </a:extLst>
          </p:cNvPr>
          <p:cNvGrpSpPr/>
          <p:nvPr/>
        </p:nvGrpSpPr>
        <p:grpSpPr>
          <a:xfrm>
            <a:off x="78752" y="843558"/>
            <a:ext cx="3422526" cy="2376264"/>
            <a:chOff x="78752" y="843558"/>
            <a:chExt cx="3422526" cy="2376264"/>
          </a:xfrm>
        </p:grpSpPr>
        <p:pic>
          <p:nvPicPr>
            <p:cNvPr id="4" name="图片 3">
              <a:extLst>
                <a:ext uri="{FF2B5EF4-FFF2-40B4-BE49-F238E27FC236}">
                  <a16:creationId xmlns:a16="http://schemas.microsoft.com/office/drawing/2014/main" id="{4C4F04BE-D2F2-4A80-8EC5-F982BA4496CD}"/>
                </a:ext>
              </a:extLst>
            </p:cNvPr>
            <p:cNvPicPr>
              <a:picLocks noChangeAspect="1"/>
            </p:cNvPicPr>
            <p:nvPr/>
          </p:nvPicPr>
          <p:blipFill>
            <a:blip r:embed="rId4"/>
            <a:stretch>
              <a:fillRect/>
            </a:stretch>
          </p:blipFill>
          <p:spPr>
            <a:xfrm>
              <a:off x="78752" y="843558"/>
              <a:ext cx="3422526" cy="2376264"/>
            </a:xfrm>
            <a:prstGeom prst="rect">
              <a:avLst/>
            </a:prstGeom>
          </p:spPr>
        </p:pic>
        <p:sp>
          <p:nvSpPr>
            <p:cNvPr id="9" name="矩形 8">
              <a:extLst>
                <a:ext uri="{FF2B5EF4-FFF2-40B4-BE49-F238E27FC236}">
                  <a16:creationId xmlns:a16="http://schemas.microsoft.com/office/drawing/2014/main" id="{AD204E6E-D7CE-48AF-9762-157647E391C2}"/>
                </a:ext>
              </a:extLst>
            </p:cNvPr>
            <p:cNvSpPr/>
            <p:nvPr/>
          </p:nvSpPr>
          <p:spPr>
            <a:xfrm>
              <a:off x="78752" y="857483"/>
              <a:ext cx="216821" cy="346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D6C0435D-FEC1-4D52-B5FA-C55147E6EC21}"/>
              </a:ext>
            </a:extLst>
          </p:cNvPr>
          <p:cNvGrpSpPr/>
          <p:nvPr/>
        </p:nvGrpSpPr>
        <p:grpSpPr>
          <a:xfrm>
            <a:off x="3387770" y="773797"/>
            <a:ext cx="3416479" cy="2446025"/>
            <a:chOff x="3387770" y="773797"/>
            <a:chExt cx="3416479" cy="2446025"/>
          </a:xfrm>
        </p:grpSpPr>
        <p:pic>
          <p:nvPicPr>
            <p:cNvPr id="6" name="图片 5">
              <a:extLst>
                <a:ext uri="{FF2B5EF4-FFF2-40B4-BE49-F238E27FC236}">
                  <a16:creationId xmlns:a16="http://schemas.microsoft.com/office/drawing/2014/main" id="{C582F81A-AB52-49D1-882F-4F6B824F1875}"/>
                </a:ext>
              </a:extLst>
            </p:cNvPr>
            <p:cNvPicPr>
              <a:picLocks noChangeAspect="1"/>
            </p:cNvPicPr>
            <p:nvPr/>
          </p:nvPicPr>
          <p:blipFill>
            <a:blip r:embed="rId5"/>
            <a:stretch>
              <a:fillRect/>
            </a:stretch>
          </p:blipFill>
          <p:spPr>
            <a:xfrm>
              <a:off x="3707905" y="843558"/>
              <a:ext cx="3096344" cy="2376264"/>
            </a:xfrm>
            <a:prstGeom prst="rect">
              <a:avLst/>
            </a:prstGeom>
          </p:spPr>
        </p:pic>
        <p:sp>
          <p:nvSpPr>
            <p:cNvPr id="14" name="矩形 13">
              <a:extLst>
                <a:ext uri="{FF2B5EF4-FFF2-40B4-BE49-F238E27FC236}">
                  <a16:creationId xmlns:a16="http://schemas.microsoft.com/office/drawing/2014/main" id="{016A2B6B-58E9-4266-972C-91868233B41D}"/>
                </a:ext>
              </a:extLst>
            </p:cNvPr>
            <p:cNvSpPr/>
            <p:nvPr/>
          </p:nvSpPr>
          <p:spPr>
            <a:xfrm>
              <a:off x="3387770" y="773797"/>
              <a:ext cx="392142" cy="346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2113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sp>
        <p:nvSpPr>
          <p:cNvPr id="23" name="文本框 22">
            <a:extLst>
              <a:ext uri="{FF2B5EF4-FFF2-40B4-BE49-F238E27FC236}">
                <a16:creationId xmlns:a16="http://schemas.microsoft.com/office/drawing/2014/main" id="{A6D0B52B-7009-4DD6-96BC-6FB4EE8BF9FE}"/>
              </a:ext>
            </a:extLst>
          </p:cNvPr>
          <p:cNvSpPr txBox="1"/>
          <p:nvPr/>
        </p:nvSpPr>
        <p:spPr>
          <a:xfrm>
            <a:off x="4592580" y="1419622"/>
            <a:ext cx="4355975" cy="1477328"/>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精神疾病患者在“强连接”状态下跟正常人几乎没有连接差异</a:t>
            </a:r>
            <a:endParaRPr lang="en-US" altLang="zh-CN" sz="1500"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endParaRPr lang="en-US" altLang="zh-CN" sz="1500"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所有的差异都几乎只在“弱连接”状态下呈现出来。未来的研究可以探究这个现象的原因和意义</a:t>
            </a:r>
          </a:p>
        </p:txBody>
      </p:sp>
      <p:pic>
        <p:nvPicPr>
          <p:cNvPr id="11" name="图片 10">
            <a:extLst>
              <a:ext uri="{FF2B5EF4-FFF2-40B4-BE49-F238E27FC236}">
                <a16:creationId xmlns:a16="http://schemas.microsoft.com/office/drawing/2014/main" id="{930B04BB-09CA-4485-B97E-DE57DA9F85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326" y="630281"/>
            <a:ext cx="3571109" cy="4430460"/>
          </a:xfrm>
          <a:prstGeom prst="rect">
            <a:avLst/>
          </a:prstGeom>
        </p:spPr>
      </p:pic>
      <p:sp>
        <p:nvSpPr>
          <p:cNvPr id="2" name="矩形 1">
            <a:extLst>
              <a:ext uri="{FF2B5EF4-FFF2-40B4-BE49-F238E27FC236}">
                <a16:creationId xmlns:a16="http://schemas.microsoft.com/office/drawing/2014/main" id="{0D756BC5-BD83-4C64-83BC-29BA57E35967}"/>
              </a:ext>
            </a:extLst>
          </p:cNvPr>
          <p:cNvSpPr/>
          <p:nvPr/>
        </p:nvSpPr>
        <p:spPr>
          <a:xfrm>
            <a:off x="539552" y="4227934"/>
            <a:ext cx="3216883" cy="83280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264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sp>
        <p:nvSpPr>
          <p:cNvPr id="23" name="文本框 22">
            <a:extLst>
              <a:ext uri="{FF2B5EF4-FFF2-40B4-BE49-F238E27FC236}">
                <a16:creationId xmlns:a16="http://schemas.microsoft.com/office/drawing/2014/main" id="{A6D0B52B-7009-4DD6-96BC-6FB4EE8BF9FE}"/>
              </a:ext>
            </a:extLst>
          </p:cNvPr>
          <p:cNvSpPr txBox="1"/>
          <p:nvPr/>
        </p:nvSpPr>
        <p:spPr>
          <a:xfrm>
            <a:off x="4644008" y="1579300"/>
            <a:ext cx="4355975" cy="1246495"/>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三种重性精神疾病的连接差异的模式非常相同表现在异常的方向和异常的位置上</a:t>
            </a:r>
            <a:endParaRPr lang="en-US" altLang="zh-CN" sz="1500"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endParaRPr lang="en-US" altLang="zh-CN" sz="1500"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精神分裂症在范围和程度上比重性抑郁和双相情感障碍更严重而已</a:t>
            </a:r>
          </a:p>
        </p:txBody>
      </p:sp>
      <p:pic>
        <p:nvPicPr>
          <p:cNvPr id="3" name="图片 2">
            <a:extLst>
              <a:ext uri="{FF2B5EF4-FFF2-40B4-BE49-F238E27FC236}">
                <a16:creationId xmlns:a16="http://schemas.microsoft.com/office/drawing/2014/main" id="{B844DA46-DBD4-4DFB-A4F2-E09E114EA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4435"/>
            <a:ext cx="4355976" cy="4414164"/>
          </a:xfrm>
          <a:prstGeom prst="rect">
            <a:avLst/>
          </a:prstGeom>
        </p:spPr>
      </p:pic>
    </p:spTree>
    <p:extLst>
      <p:ext uri="{BB962C8B-B14F-4D97-AF65-F5344CB8AC3E}">
        <p14:creationId xmlns:p14="http://schemas.microsoft.com/office/powerpoint/2010/main" val="175270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sp>
        <p:nvSpPr>
          <p:cNvPr id="23" name="文本框 22">
            <a:extLst>
              <a:ext uri="{FF2B5EF4-FFF2-40B4-BE49-F238E27FC236}">
                <a16:creationId xmlns:a16="http://schemas.microsoft.com/office/drawing/2014/main" id="{A6D0B52B-7009-4DD6-96BC-6FB4EE8BF9FE}"/>
              </a:ext>
            </a:extLst>
          </p:cNvPr>
          <p:cNvSpPr txBox="1"/>
          <p:nvPr/>
        </p:nvSpPr>
        <p:spPr>
          <a:xfrm>
            <a:off x="1187624" y="3648094"/>
            <a:ext cx="6408712" cy="744050"/>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从网络水平来看，重性精神疾病网络内的连接均减低（对角线）</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这是本研究的一个特征性的发现</a:t>
            </a:r>
            <a:endParaRPr lang="en-US" altLang="zh-CN" sz="15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C3F58B64-4BF6-4030-8260-EBF99DB56B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210" y="987574"/>
            <a:ext cx="5400294" cy="2382012"/>
          </a:xfrm>
          <a:prstGeom prst="rect">
            <a:avLst/>
          </a:prstGeom>
        </p:spPr>
      </p:pic>
    </p:spTree>
    <p:extLst>
      <p:ext uri="{BB962C8B-B14F-4D97-AF65-F5344CB8AC3E}">
        <p14:creationId xmlns:p14="http://schemas.microsoft.com/office/powerpoint/2010/main" val="159689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sp>
        <p:nvSpPr>
          <p:cNvPr id="23" name="文本框 22">
            <a:extLst>
              <a:ext uri="{FF2B5EF4-FFF2-40B4-BE49-F238E27FC236}">
                <a16:creationId xmlns:a16="http://schemas.microsoft.com/office/drawing/2014/main" id="{A6D0B52B-7009-4DD6-96BC-6FB4EE8BF9FE}"/>
              </a:ext>
            </a:extLst>
          </p:cNvPr>
          <p:cNvSpPr txBox="1"/>
          <p:nvPr/>
        </p:nvSpPr>
        <p:spPr>
          <a:xfrm>
            <a:off x="611560" y="3489270"/>
            <a:ext cx="7416824" cy="1090298"/>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三种重性精神疾病的共同差异所对应的脑区</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可以看出前扣带回（背侧前扣带回是突显网络的重要节点）是三者最明显的共同差异连接节点</a:t>
            </a:r>
            <a:endParaRPr lang="en-US" altLang="zh-CN" sz="15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9DD69A44-CDEB-4A16-A0B0-202329C40765}"/>
              </a:ext>
            </a:extLst>
          </p:cNvPr>
          <p:cNvGrpSpPr/>
          <p:nvPr/>
        </p:nvGrpSpPr>
        <p:grpSpPr>
          <a:xfrm>
            <a:off x="1250399" y="732732"/>
            <a:ext cx="6643202" cy="2775122"/>
            <a:chOff x="1250399" y="732732"/>
            <a:chExt cx="6643202" cy="2775122"/>
          </a:xfrm>
        </p:grpSpPr>
        <p:grpSp>
          <p:nvGrpSpPr>
            <p:cNvPr id="4" name="组合 3">
              <a:extLst>
                <a:ext uri="{FF2B5EF4-FFF2-40B4-BE49-F238E27FC236}">
                  <a16:creationId xmlns:a16="http://schemas.microsoft.com/office/drawing/2014/main" id="{B04480BB-70D0-4A8D-87BE-EDDFACF76338}"/>
                </a:ext>
              </a:extLst>
            </p:cNvPr>
            <p:cNvGrpSpPr/>
            <p:nvPr/>
          </p:nvGrpSpPr>
          <p:grpSpPr>
            <a:xfrm>
              <a:off x="1250399" y="732732"/>
              <a:ext cx="6643202" cy="2775122"/>
              <a:chOff x="1250399" y="732732"/>
              <a:chExt cx="6643202" cy="2775122"/>
            </a:xfrm>
          </p:grpSpPr>
          <p:pic>
            <p:nvPicPr>
              <p:cNvPr id="7" name="图片 6">
                <a:extLst>
                  <a:ext uri="{FF2B5EF4-FFF2-40B4-BE49-F238E27FC236}">
                    <a16:creationId xmlns:a16="http://schemas.microsoft.com/office/drawing/2014/main" id="{818E83D9-BA99-435E-9338-B49F59EF1009}"/>
                  </a:ext>
                </a:extLst>
              </p:cNvPr>
              <p:cNvPicPr>
                <a:picLocks noChangeAspect="1"/>
              </p:cNvPicPr>
              <p:nvPr/>
            </p:nvPicPr>
            <p:blipFill>
              <a:blip r:embed="rId3"/>
              <a:stretch>
                <a:fillRect/>
              </a:stretch>
            </p:blipFill>
            <p:spPr>
              <a:xfrm>
                <a:off x="1250399" y="732732"/>
                <a:ext cx="6643202" cy="2775122"/>
              </a:xfrm>
              <a:prstGeom prst="rect">
                <a:avLst/>
              </a:prstGeom>
            </p:spPr>
          </p:pic>
          <p:sp>
            <p:nvSpPr>
              <p:cNvPr id="2" name="矩形 1">
                <a:extLst>
                  <a:ext uri="{FF2B5EF4-FFF2-40B4-BE49-F238E27FC236}">
                    <a16:creationId xmlns:a16="http://schemas.microsoft.com/office/drawing/2014/main" id="{C22F329F-0582-467B-85D5-DA38011058DD}"/>
                  </a:ext>
                </a:extLst>
              </p:cNvPr>
              <p:cNvSpPr/>
              <p:nvPr/>
            </p:nvSpPr>
            <p:spPr>
              <a:xfrm>
                <a:off x="6156176" y="732732"/>
                <a:ext cx="936104" cy="110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8B64589E-DDAC-4F81-8054-8FB8EFA0E521}"/>
                </a:ext>
              </a:extLst>
            </p:cNvPr>
            <p:cNvSpPr/>
            <p:nvPr/>
          </p:nvSpPr>
          <p:spPr>
            <a:xfrm>
              <a:off x="4396172" y="763731"/>
              <a:ext cx="351656" cy="318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5605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文本框 38"/>
          <p:cNvSpPr txBox="1"/>
          <p:nvPr/>
        </p:nvSpPr>
        <p:spPr>
          <a:xfrm>
            <a:off x="163773" y="2347015"/>
            <a:ext cx="3123394" cy="584775"/>
          </a:xfrm>
          <a:prstGeom prst="rect">
            <a:avLst/>
          </a:prstGeom>
          <a:noFill/>
        </p:spPr>
        <p:txBody>
          <a:bodyPr wrap="square" rtlCol="0">
            <a:spAutoFit/>
          </a:bodyPr>
          <a:lstStyle/>
          <a:p>
            <a:r>
              <a:rPr lang="en-US" altLang="zh-CN" sz="3200" b="1" dirty="0">
                <a:solidFill>
                  <a:schemeClr val="bg1">
                    <a:lumMod val="65000"/>
                  </a:schemeClr>
                </a:solidFill>
                <a:latin typeface="微软雅黑" pitchFamily="34" charset="-122"/>
                <a:ea typeface="微软雅黑" pitchFamily="34" charset="-122"/>
              </a:rPr>
              <a:t>CONTENTS</a:t>
            </a:r>
            <a:endParaRPr lang="zh-CN" altLang="en-US" sz="3200" b="1" dirty="0">
              <a:solidFill>
                <a:schemeClr val="bg1">
                  <a:lumMod val="65000"/>
                </a:schemeClr>
              </a:solidFill>
              <a:latin typeface="微软雅黑" pitchFamily="34" charset="-122"/>
              <a:ea typeface="微软雅黑" pitchFamily="34" charset="-122"/>
            </a:endParaRPr>
          </a:p>
        </p:txBody>
      </p:sp>
      <p:sp>
        <p:nvSpPr>
          <p:cNvPr id="15" name="文本框 11"/>
          <p:cNvSpPr txBox="1"/>
          <p:nvPr/>
        </p:nvSpPr>
        <p:spPr>
          <a:xfrm>
            <a:off x="1979712" y="1976522"/>
            <a:ext cx="902811" cy="523220"/>
          </a:xfrm>
          <a:prstGeom prst="rect">
            <a:avLst/>
          </a:prstGeom>
          <a:noFill/>
        </p:spPr>
        <p:txBody>
          <a:bodyPr wrap="none" rtlCol="0">
            <a:spAutoFit/>
          </a:bodyPr>
          <a:lstStyle/>
          <a:p>
            <a:r>
              <a:rPr lang="zh-CN" altLang="en-US" sz="2800" b="1" dirty="0">
                <a:solidFill>
                  <a:srgbClr val="568D11"/>
                </a:solidFill>
                <a:latin typeface="微软雅黑" pitchFamily="34" charset="-122"/>
                <a:ea typeface="微软雅黑" pitchFamily="34" charset="-122"/>
              </a:rPr>
              <a:t>目录</a:t>
            </a:r>
          </a:p>
        </p:txBody>
      </p:sp>
      <p:sp>
        <p:nvSpPr>
          <p:cNvPr id="17" name="文本框 18"/>
          <p:cNvSpPr txBox="1"/>
          <p:nvPr/>
        </p:nvSpPr>
        <p:spPr>
          <a:xfrm>
            <a:off x="3984044" y="2114494"/>
            <a:ext cx="1106393"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研究背景</a:t>
            </a:r>
          </a:p>
        </p:txBody>
      </p:sp>
      <p:grpSp>
        <p:nvGrpSpPr>
          <p:cNvPr id="35" name="组合 34"/>
          <p:cNvGrpSpPr/>
          <p:nvPr/>
        </p:nvGrpSpPr>
        <p:grpSpPr>
          <a:xfrm>
            <a:off x="3530409" y="2047768"/>
            <a:ext cx="452678" cy="523220"/>
            <a:chOff x="3530409" y="2047768"/>
            <a:chExt cx="452678" cy="523220"/>
          </a:xfrm>
        </p:grpSpPr>
        <p:sp>
          <p:nvSpPr>
            <p:cNvPr id="16" name="文本框 16"/>
            <p:cNvSpPr txBox="1"/>
            <p:nvPr/>
          </p:nvSpPr>
          <p:spPr>
            <a:xfrm>
              <a:off x="3530409" y="2047768"/>
              <a:ext cx="367408" cy="523220"/>
            </a:xfrm>
            <a:prstGeom prst="rect">
              <a:avLst/>
            </a:prstGeom>
            <a:noFill/>
          </p:spPr>
          <p:txBody>
            <a:bodyPr wrap="none" rtlCol="0">
              <a:spAutoFit/>
            </a:bodyPr>
            <a:lstStyle/>
            <a:p>
              <a:pPr algn="ctr"/>
              <a:r>
                <a:rPr lang="en-US" altLang="zh-CN" sz="2800" dirty="0">
                  <a:solidFill>
                    <a:srgbClr val="414455"/>
                  </a:solidFill>
                  <a:ea typeface="微软雅黑" pitchFamily="34" charset="-122"/>
                </a:rPr>
                <a:t>1</a:t>
              </a:r>
              <a:endParaRPr lang="zh-CN" altLang="en-US" sz="2800" dirty="0">
                <a:solidFill>
                  <a:srgbClr val="414455"/>
                </a:solidFill>
                <a:ea typeface="微软雅黑" pitchFamily="34" charset="-122"/>
              </a:endParaRPr>
            </a:p>
          </p:txBody>
        </p:sp>
        <p:cxnSp>
          <p:nvCxnSpPr>
            <p:cNvPr id="18" name="直接连接符 17"/>
            <p:cNvCxnSpPr/>
            <p:nvPr/>
          </p:nvCxnSpPr>
          <p:spPr>
            <a:xfrm flipH="1">
              <a:off x="3736631" y="222740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0" name="文本框 21"/>
          <p:cNvSpPr txBox="1"/>
          <p:nvPr/>
        </p:nvSpPr>
        <p:spPr>
          <a:xfrm>
            <a:off x="6570727" y="2139271"/>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研究结论</a:t>
            </a:r>
          </a:p>
        </p:txBody>
      </p:sp>
      <p:grpSp>
        <p:nvGrpSpPr>
          <p:cNvPr id="36" name="组合 35"/>
          <p:cNvGrpSpPr/>
          <p:nvPr/>
        </p:nvGrpSpPr>
        <p:grpSpPr>
          <a:xfrm>
            <a:off x="6086713" y="2057986"/>
            <a:ext cx="484013" cy="523220"/>
            <a:chOff x="6086713" y="2057986"/>
            <a:chExt cx="484013" cy="523220"/>
          </a:xfrm>
        </p:grpSpPr>
        <p:sp>
          <p:nvSpPr>
            <p:cNvPr id="19" name="文本框 20"/>
            <p:cNvSpPr txBox="1"/>
            <p:nvPr/>
          </p:nvSpPr>
          <p:spPr>
            <a:xfrm>
              <a:off x="6086713" y="2057986"/>
              <a:ext cx="367408" cy="523220"/>
            </a:xfrm>
            <a:prstGeom prst="rect">
              <a:avLst/>
            </a:prstGeom>
            <a:noFill/>
          </p:spPr>
          <p:txBody>
            <a:bodyPr wrap="none" rtlCol="0">
              <a:spAutoFit/>
            </a:bodyPr>
            <a:lstStyle/>
            <a:p>
              <a:pPr algn="ctr"/>
              <a:r>
                <a:rPr lang="en-US" altLang="zh-CN" sz="2800" dirty="0">
                  <a:solidFill>
                    <a:srgbClr val="414455"/>
                  </a:solidFill>
                  <a:ea typeface="微软雅黑" pitchFamily="34" charset="-122"/>
                </a:rPr>
                <a:t>4</a:t>
              </a:r>
              <a:endParaRPr lang="zh-CN" altLang="en-US" sz="2800" dirty="0">
                <a:solidFill>
                  <a:srgbClr val="414455"/>
                </a:solidFill>
                <a:ea typeface="微软雅黑" pitchFamily="34" charset="-122"/>
              </a:endParaRPr>
            </a:p>
          </p:txBody>
        </p:sp>
        <p:cxnSp>
          <p:nvCxnSpPr>
            <p:cNvPr id="21" name="直接连接符 20"/>
            <p:cNvCxnSpPr/>
            <p:nvPr/>
          </p:nvCxnSpPr>
          <p:spPr>
            <a:xfrm flipH="1">
              <a:off x="6324270" y="2227402"/>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nvSpPr>
        <p:spPr>
          <a:xfrm>
            <a:off x="3984044" y="2693876"/>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研究目的</a:t>
            </a:r>
          </a:p>
        </p:txBody>
      </p:sp>
      <p:grpSp>
        <p:nvGrpSpPr>
          <p:cNvPr id="37" name="组合 36"/>
          <p:cNvGrpSpPr/>
          <p:nvPr/>
        </p:nvGrpSpPr>
        <p:grpSpPr>
          <a:xfrm>
            <a:off x="3530409" y="2627150"/>
            <a:ext cx="452678" cy="523220"/>
            <a:chOff x="3530409" y="2627150"/>
            <a:chExt cx="452678" cy="523220"/>
          </a:xfrm>
        </p:grpSpPr>
        <p:sp>
          <p:nvSpPr>
            <p:cNvPr id="22" name="文本框 23"/>
            <p:cNvSpPr txBox="1"/>
            <p:nvPr/>
          </p:nvSpPr>
          <p:spPr>
            <a:xfrm>
              <a:off x="3530409" y="2627150"/>
              <a:ext cx="367408" cy="523220"/>
            </a:xfrm>
            <a:prstGeom prst="rect">
              <a:avLst/>
            </a:prstGeom>
            <a:noFill/>
          </p:spPr>
          <p:txBody>
            <a:bodyPr wrap="none" rtlCol="0">
              <a:spAutoFit/>
            </a:bodyPr>
            <a:lstStyle/>
            <a:p>
              <a:pPr algn="ctr"/>
              <a:r>
                <a:rPr lang="en-US" altLang="zh-CN" sz="2800" dirty="0">
                  <a:solidFill>
                    <a:srgbClr val="414455"/>
                  </a:solidFill>
                  <a:ea typeface="微软雅黑" pitchFamily="34" charset="-122"/>
                </a:rPr>
                <a:t>2</a:t>
              </a:r>
              <a:endParaRPr lang="zh-CN" altLang="en-US" sz="2800" dirty="0">
                <a:solidFill>
                  <a:srgbClr val="414455"/>
                </a:solidFill>
                <a:ea typeface="微软雅黑" pitchFamily="34" charset="-122"/>
              </a:endParaRPr>
            </a:p>
          </p:txBody>
        </p:sp>
        <p:cxnSp>
          <p:nvCxnSpPr>
            <p:cNvPr id="24" name="直接连接符 23"/>
            <p:cNvCxnSpPr/>
            <p:nvPr/>
          </p:nvCxnSpPr>
          <p:spPr>
            <a:xfrm flipH="1">
              <a:off x="3736631" y="280678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6" name="文本框 27"/>
          <p:cNvSpPr txBox="1"/>
          <p:nvPr/>
        </p:nvSpPr>
        <p:spPr>
          <a:xfrm>
            <a:off x="6570727" y="2718653"/>
            <a:ext cx="1107996"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科研成果</a:t>
            </a:r>
          </a:p>
        </p:txBody>
      </p:sp>
      <p:grpSp>
        <p:nvGrpSpPr>
          <p:cNvPr id="38" name="组合 37"/>
          <p:cNvGrpSpPr/>
          <p:nvPr/>
        </p:nvGrpSpPr>
        <p:grpSpPr>
          <a:xfrm>
            <a:off x="6086713" y="2637368"/>
            <a:ext cx="484013" cy="523220"/>
            <a:chOff x="6086713" y="2637368"/>
            <a:chExt cx="484013" cy="523220"/>
          </a:xfrm>
        </p:grpSpPr>
        <p:sp>
          <p:nvSpPr>
            <p:cNvPr id="25" name="文本框 26"/>
            <p:cNvSpPr txBox="1"/>
            <p:nvPr/>
          </p:nvSpPr>
          <p:spPr>
            <a:xfrm>
              <a:off x="6086713" y="2637368"/>
              <a:ext cx="367408" cy="523220"/>
            </a:xfrm>
            <a:prstGeom prst="rect">
              <a:avLst/>
            </a:prstGeom>
            <a:noFill/>
          </p:spPr>
          <p:txBody>
            <a:bodyPr wrap="none" rtlCol="0">
              <a:spAutoFit/>
            </a:bodyPr>
            <a:lstStyle/>
            <a:p>
              <a:pPr algn="ctr"/>
              <a:r>
                <a:rPr lang="en-US" altLang="zh-CN" sz="2800" dirty="0">
                  <a:solidFill>
                    <a:srgbClr val="414455"/>
                  </a:solidFill>
                  <a:ea typeface="微软雅黑" pitchFamily="34" charset="-122"/>
                </a:rPr>
                <a:t>5</a:t>
              </a:r>
              <a:endParaRPr lang="zh-CN" altLang="en-US" sz="2800" dirty="0">
                <a:solidFill>
                  <a:srgbClr val="414455"/>
                </a:solidFill>
                <a:ea typeface="微软雅黑" pitchFamily="34" charset="-122"/>
              </a:endParaRPr>
            </a:p>
          </p:txBody>
        </p:sp>
        <p:cxnSp>
          <p:nvCxnSpPr>
            <p:cNvPr id="27" name="直接连接符 26"/>
            <p:cNvCxnSpPr/>
            <p:nvPr/>
          </p:nvCxnSpPr>
          <p:spPr>
            <a:xfrm flipH="1">
              <a:off x="6324270" y="2806784"/>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nvSpPr>
        <p:spPr>
          <a:xfrm>
            <a:off x="3984044" y="3267619"/>
            <a:ext cx="1800493"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研究内容及结果</a:t>
            </a:r>
          </a:p>
        </p:txBody>
      </p:sp>
      <p:grpSp>
        <p:nvGrpSpPr>
          <p:cNvPr id="39" name="组合 38"/>
          <p:cNvGrpSpPr/>
          <p:nvPr/>
        </p:nvGrpSpPr>
        <p:grpSpPr>
          <a:xfrm>
            <a:off x="3530409" y="3200893"/>
            <a:ext cx="452678" cy="523220"/>
            <a:chOff x="3530409" y="3200893"/>
            <a:chExt cx="452678" cy="523220"/>
          </a:xfrm>
        </p:grpSpPr>
        <p:sp>
          <p:nvSpPr>
            <p:cNvPr id="28" name="文本框 29"/>
            <p:cNvSpPr txBox="1"/>
            <p:nvPr/>
          </p:nvSpPr>
          <p:spPr>
            <a:xfrm>
              <a:off x="3530409" y="3200893"/>
              <a:ext cx="367408" cy="523220"/>
            </a:xfrm>
            <a:prstGeom prst="rect">
              <a:avLst/>
            </a:prstGeom>
            <a:noFill/>
          </p:spPr>
          <p:txBody>
            <a:bodyPr wrap="none" rtlCol="0">
              <a:spAutoFit/>
            </a:bodyPr>
            <a:lstStyle/>
            <a:p>
              <a:pPr algn="ctr"/>
              <a:r>
                <a:rPr lang="en-US" altLang="zh-CN" sz="2800" dirty="0">
                  <a:solidFill>
                    <a:srgbClr val="414455"/>
                  </a:solidFill>
                  <a:ea typeface="微软雅黑" pitchFamily="34" charset="-122"/>
                </a:rPr>
                <a:t>3</a:t>
              </a:r>
              <a:endParaRPr lang="zh-CN" altLang="en-US" sz="2800" dirty="0">
                <a:solidFill>
                  <a:srgbClr val="414455"/>
                </a:solidFill>
                <a:ea typeface="微软雅黑" pitchFamily="34" charset="-122"/>
              </a:endParaRPr>
            </a:p>
          </p:txBody>
        </p:sp>
        <p:cxnSp>
          <p:nvCxnSpPr>
            <p:cNvPr id="30" name="直接连接符 29"/>
            <p:cNvCxnSpPr/>
            <p:nvPr/>
          </p:nvCxnSpPr>
          <p:spPr>
            <a:xfrm flipH="1">
              <a:off x="3736631" y="338052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2" name="文本框 33"/>
          <p:cNvSpPr txBox="1"/>
          <p:nvPr/>
        </p:nvSpPr>
        <p:spPr>
          <a:xfrm>
            <a:off x="6570727" y="3292396"/>
            <a:ext cx="646331" cy="369332"/>
          </a:xfrm>
          <a:prstGeom prst="rect">
            <a:avLst/>
          </a:prstGeom>
          <a:noFill/>
        </p:spPr>
        <p:txBody>
          <a:bodyPr wrap="none" rtlCol="0">
            <a:spAutoFit/>
          </a:bodyPr>
          <a:lstStyle/>
          <a:p>
            <a:r>
              <a:rPr lang="zh-CN" altLang="en-US" dirty="0">
                <a:solidFill>
                  <a:schemeClr val="tx1">
                    <a:lumMod val="75000"/>
                    <a:lumOff val="25000"/>
                  </a:schemeClr>
                </a:solidFill>
                <a:latin typeface="微软雅黑" pitchFamily="34" charset="-122"/>
                <a:ea typeface="微软雅黑" pitchFamily="34" charset="-122"/>
              </a:rPr>
              <a:t>致谢</a:t>
            </a:r>
          </a:p>
        </p:txBody>
      </p:sp>
      <p:grpSp>
        <p:nvGrpSpPr>
          <p:cNvPr id="40" name="组合 39"/>
          <p:cNvGrpSpPr/>
          <p:nvPr/>
        </p:nvGrpSpPr>
        <p:grpSpPr>
          <a:xfrm>
            <a:off x="6086713" y="3211111"/>
            <a:ext cx="484013" cy="523220"/>
            <a:chOff x="6086713" y="3211111"/>
            <a:chExt cx="484013" cy="523220"/>
          </a:xfrm>
        </p:grpSpPr>
        <p:sp>
          <p:nvSpPr>
            <p:cNvPr id="31" name="文本框 32"/>
            <p:cNvSpPr txBox="1"/>
            <p:nvPr/>
          </p:nvSpPr>
          <p:spPr>
            <a:xfrm>
              <a:off x="6086713" y="3211111"/>
              <a:ext cx="367408" cy="523220"/>
            </a:xfrm>
            <a:prstGeom prst="rect">
              <a:avLst/>
            </a:prstGeom>
            <a:noFill/>
          </p:spPr>
          <p:txBody>
            <a:bodyPr wrap="none" rtlCol="0">
              <a:spAutoFit/>
            </a:bodyPr>
            <a:lstStyle/>
            <a:p>
              <a:pPr algn="ctr"/>
              <a:r>
                <a:rPr lang="en-US" altLang="zh-CN" sz="2800" dirty="0">
                  <a:solidFill>
                    <a:srgbClr val="414455"/>
                  </a:solidFill>
                  <a:ea typeface="微软雅黑" pitchFamily="34" charset="-122"/>
                </a:rPr>
                <a:t>6</a:t>
              </a:r>
              <a:endParaRPr lang="zh-CN" altLang="en-US" sz="2800" dirty="0">
                <a:solidFill>
                  <a:srgbClr val="414455"/>
                </a:solidFill>
                <a:ea typeface="微软雅黑" pitchFamily="34" charset="-122"/>
              </a:endParaRPr>
            </a:p>
          </p:txBody>
        </p:sp>
        <p:cxnSp>
          <p:nvCxnSpPr>
            <p:cNvPr id="33" name="直接连接符 32"/>
            <p:cNvCxnSpPr/>
            <p:nvPr/>
          </p:nvCxnSpPr>
          <p:spPr>
            <a:xfrm flipH="1">
              <a:off x="6324270" y="3380527"/>
              <a:ext cx="246456" cy="246456"/>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3278460" y="2139271"/>
            <a:ext cx="0" cy="15472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82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75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750"/>
                                        <p:tgtEl>
                                          <p:spTgt spid="14"/>
                                        </p:tgtEl>
                                      </p:cBhvr>
                                    </p:animEffect>
                                  </p:childTnLst>
                                </p:cTn>
                              </p:par>
                            </p:childTnLst>
                          </p:cTn>
                        </p:par>
                        <p:par>
                          <p:cTn id="11" fill="hold">
                            <p:stCondLst>
                              <p:cond delay="750"/>
                            </p:stCondLst>
                            <p:childTnLst>
                              <p:par>
                                <p:cTn id="12" presetID="2" presetClass="entr" presetSubtype="1"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ppt_x"/>
                                          </p:val>
                                        </p:tav>
                                        <p:tav tm="100000">
                                          <p:val>
                                            <p:strVal val="#ppt_x"/>
                                          </p:val>
                                        </p:tav>
                                      </p:tavLst>
                                    </p:anim>
                                    <p:anim calcmode="lin" valueType="num">
                                      <p:cBhvr additive="base">
                                        <p:cTn id="15" dur="500" fill="hold"/>
                                        <p:tgtEl>
                                          <p:spTgt spid="34"/>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par>
                                <p:cTn id="20" presetID="56" presetClass="path" presetSubtype="0" accel="50000" decel="50000" fill="hold" nodeType="withEffect">
                                  <p:stCondLst>
                                    <p:cond delay="0"/>
                                  </p:stCondLst>
                                  <p:childTnLst>
                                    <p:animMotion origin="layout" path="M -0.03737 0.04121 L -6.25E-7 -3.33333E-6 " pathEditMode="relative" rAng="0" ptsTypes="AA">
                                      <p:cBhvr>
                                        <p:cTn id="21" dur="700" fill="hold"/>
                                        <p:tgtEl>
                                          <p:spTgt spid="35"/>
                                        </p:tgtEl>
                                        <p:attrNameLst>
                                          <p:attrName>ppt_x</p:attrName>
                                          <p:attrName>ppt_y</p:attrName>
                                        </p:attrNameLst>
                                      </p:cBhvr>
                                      <p:rCtr x="1862" y="-2060"/>
                                    </p:animMotion>
                                  </p:childTnLst>
                                </p:cTn>
                              </p:par>
                              <p:par>
                                <p:cTn id="22" presetID="22" presetClass="entr" presetSubtype="8" fill="hold" grpId="0" nodeType="withEffect">
                                  <p:stCondLst>
                                    <p:cond delay="25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par>
                                <p:cTn id="25" presetID="10" presetClass="entr" presetSubtype="0" fill="hold" nodeType="withEffect">
                                  <p:stCondLst>
                                    <p:cond delay="2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childTnLst>
                                </p:cTn>
                              </p:par>
                              <p:par>
                                <p:cTn id="28" presetID="56" presetClass="path" presetSubtype="0" accel="50000" decel="50000" fill="hold" nodeType="withEffect">
                                  <p:stCondLst>
                                    <p:cond delay="250"/>
                                  </p:stCondLst>
                                  <p:childTnLst>
                                    <p:animMotion origin="layout" path="M -0.03737 0.0412 L -6.25E-7 2.96296E-6 " pathEditMode="relative" rAng="0" ptsTypes="AA">
                                      <p:cBhvr>
                                        <p:cTn id="29" dur="700" fill="hold"/>
                                        <p:tgtEl>
                                          <p:spTgt spid="37"/>
                                        </p:tgtEl>
                                        <p:attrNameLst>
                                          <p:attrName>ppt_x</p:attrName>
                                          <p:attrName>ppt_y</p:attrName>
                                        </p:attrNameLst>
                                      </p:cBhvr>
                                      <p:rCtr x="1862" y="-2060"/>
                                    </p:animMotion>
                                  </p:childTnLst>
                                </p:cTn>
                              </p:par>
                              <p:par>
                                <p:cTn id="30" presetID="22" presetClass="entr" presetSubtype="8"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10" presetClass="entr" presetSubtype="0" fill="hold" nodeType="withEffect">
                                  <p:stCondLst>
                                    <p:cond delay="50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childTnLst>
                                </p:cTn>
                              </p:par>
                              <p:par>
                                <p:cTn id="36" presetID="56" presetClass="path" presetSubtype="0" accel="50000" decel="50000" fill="hold" nodeType="withEffect">
                                  <p:stCondLst>
                                    <p:cond delay="500"/>
                                  </p:stCondLst>
                                  <p:childTnLst>
                                    <p:animMotion origin="layout" path="M -0.03737 0.0412 L -6.25E-7 -7.40741E-7 " pathEditMode="relative" rAng="0" ptsTypes="AA">
                                      <p:cBhvr>
                                        <p:cTn id="37" dur="700" fill="hold"/>
                                        <p:tgtEl>
                                          <p:spTgt spid="39"/>
                                        </p:tgtEl>
                                        <p:attrNameLst>
                                          <p:attrName>ppt_x</p:attrName>
                                          <p:attrName>ppt_y</p:attrName>
                                        </p:attrNameLst>
                                      </p:cBhvr>
                                      <p:rCtr x="1862" y="-2060"/>
                                    </p:animMotion>
                                  </p:childTnLst>
                                </p:cTn>
                              </p:par>
                              <p:par>
                                <p:cTn id="38" presetID="22" presetClass="entr" presetSubtype="8" fill="hold" grpId="0" nodeType="withEffect">
                                  <p:stCondLst>
                                    <p:cond delay="75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10" presetClass="entr" presetSubtype="0" fill="hold" nodeType="withEffect">
                                  <p:stCondLst>
                                    <p:cond delay="10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childTnLst>
                                </p:cTn>
                              </p:par>
                              <p:par>
                                <p:cTn id="44" presetID="56" presetClass="path" presetSubtype="0" accel="50000" decel="50000" fill="hold" nodeType="withEffect">
                                  <p:stCondLst>
                                    <p:cond delay="1000"/>
                                  </p:stCondLst>
                                  <p:childTnLst>
                                    <p:animMotion origin="layout" path="M -0.03737 0.04121 L -6.25E-7 -3.33333E-6 " pathEditMode="relative" rAng="0" ptsTypes="AA">
                                      <p:cBhvr>
                                        <p:cTn id="45" dur="700" fill="hold"/>
                                        <p:tgtEl>
                                          <p:spTgt spid="36"/>
                                        </p:tgtEl>
                                        <p:attrNameLst>
                                          <p:attrName>ppt_x</p:attrName>
                                          <p:attrName>ppt_y</p:attrName>
                                        </p:attrNameLst>
                                      </p:cBhvr>
                                      <p:rCtr x="1862" y="-2060"/>
                                    </p:animMotion>
                                  </p:childTnLst>
                                </p:cTn>
                              </p:par>
                              <p:par>
                                <p:cTn id="46" presetID="22" presetClass="entr" presetSubtype="8" fill="hold" grpId="0" nodeType="withEffect">
                                  <p:stCondLst>
                                    <p:cond delay="125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par>
                                <p:cTn id="49" presetID="10" presetClass="entr" presetSubtype="0" fill="hold" nodeType="withEffect">
                                  <p:stCondLst>
                                    <p:cond delay="125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childTnLst>
                                </p:cTn>
                              </p:par>
                              <p:par>
                                <p:cTn id="52" presetID="56" presetClass="path" presetSubtype="0" accel="50000" decel="50000" fill="hold" nodeType="withEffect">
                                  <p:stCondLst>
                                    <p:cond delay="1250"/>
                                  </p:stCondLst>
                                  <p:childTnLst>
                                    <p:animMotion origin="layout" path="M -0.03737 0.0412 L -6.25E-7 2.96296E-6 " pathEditMode="relative" rAng="0" ptsTypes="AA">
                                      <p:cBhvr>
                                        <p:cTn id="53" dur="700" fill="hold"/>
                                        <p:tgtEl>
                                          <p:spTgt spid="38"/>
                                        </p:tgtEl>
                                        <p:attrNameLst>
                                          <p:attrName>ppt_x</p:attrName>
                                          <p:attrName>ppt_y</p:attrName>
                                        </p:attrNameLst>
                                      </p:cBhvr>
                                      <p:rCtr x="1862" y="-2060"/>
                                    </p:animMotion>
                                  </p:childTnLst>
                                </p:cTn>
                              </p:par>
                              <p:par>
                                <p:cTn id="54" presetID="22" presetClass="entr" presetSubtype="8" fill="hold" grpId="0" nodeType="withEffect">
                                  <p:stCondLst>
                                    <p:cond delay="15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10" presetClass="entr" presetSubtype="0" fill="hold" nodeType="withEffect">
                                  <p:stCondLst>
                                    <p:cond delay="15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1000"/>
                                        <p:tgtEl>
                                          <p:spTgt spid="40"/>
                                        </p:tgtEl>
                                      </p:cBhvr>
                                    </p:animEffect>
                                  </p:childTnLst>
                                </p:cTn>
                              </p:par>
                              <p:par>
                                <p:cTn id="60" presetID="56" presetClass="path" presetSubtype="0" accel="50000" decel="50000" fill="hold" nodeType="withEffect">
                                  <p:stCondLst>
                                    <p:cond delay="1500"/>
                                  </p:stCondLst>
                                  <p:childTnLst>
                                    <p:animMotion origin="layout" path="M -0.03737 0.0412 L -6.25E-7 -7.40741E-7 " pathEditMode="relative" rAng="0" ptsTypes="AA">
                                      <p:cBhvr>
                                        <p:cTn id="61" dur="700" fill="hold"/>
                                        <p:tgtEl>
                                          <p:spTgt spid="40"/>
                                        </p:tgtEl>
                                        <p:attrNameLst>
                                          <p:attrName>ppt_x</p:attrName>
                                          <p:attrName>ppt_y</p:attrName>
                                        </p:attrNameLst>
                                      </p:cBhvr>
                                      <p:rCtr x="1862" y="-2060"/>
                                    </p:animMotion>
                                  </p:childTnLst>
                                </p:cTn>
                              </p:par>
                              <p:par>
                                <p:cTn id="62" presetID="22" presetClass="entr" presetSubtype="8" fill="hold" grpId="0" nodeType="withEffect">
                                  <p:stCondLst>
                                    <p:cond delay="175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P spid="23" grpId="0"/>
      <p:bldP spid="26" grpId="0"/>
      <p:bldP spid="29"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sp>
        <p:nvSpPr>
          <p:cNvPr id="23" name="文本框 22">
            <a:extLst>
              <a:ext uri="{FF2B5EF4-FFF2-40B4-BE49-F238E27FC236}">
                <a16:creationId xmlns:a16="http://schemas.microsoft.com/office/drawing/2014/main" id="{A6D0B52B-7009-4DD6-96BC-6FB4EE8BF9FE}"/>
              </a:ext>
            </a:extLst>
          </p:cNvPr>
          <p:cNvSpPr txBox="1"/>
          <p:nvPr/>
        </p:nvSpPr>
        <p:spPr>
          <a:xfrm>
            <a:off x="1907704" y="3507854"/>
            <a:ext cx="3816424" cy="397801"/>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功能连接的动态属性与认知功能相关</a:t>
            </a:r>
            <a:endParaRPr lang="en-US" altLang="zh-CN" sz="15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16B8A862-D164-4134-B92F-3E92FDAB6289}"/>
              </a:ext>
            </a:extLst>
          </p:cNvPr>
          <p:cNvPicPr>
            <a:picLocks noChangeAspect="1"/>
          </p:cNvPicPr>
          <p:nvPr/>
        </p:nvPicPr>
        <p:blipFill>
          <a:blip r:embed="rId3"/>
          <a:stretch>
            <a:fillRect/>
          </a:stretch>
        </p:blipFill>
        <p:spPr>
          <a:xfrm>
            <a:off x="179512" y="1296226"/>
            <a:ext cx="2736304" cy="1389483"/>
          </a:xfrm>
          <a:prstGeom prst="rect">
            <a:avLst/>
          </a:prstGeom>
        </p:spPr>
      </p:pic>
      <p:pic>
        <p:nvPicPr>
          <p:cNvPr id="6" name="图片 5">
            <a:extLst>
              <a:ext uri="{FF2B5EF4-FFF2-40B4-BE49-F238E27FC236}">
                <a16:creationId xmlns:a16="http://schemas.microsoft.com/office/drawing/2014/main" id="{915AD9D9-8B06-4311-813E-336CFA33FFC7}"/>
              </a:ext>
            </a:extLst>
          </p:cNvPr>
          <p:cNvPicPr>
            <a:picLocks noChangeAspect="1"/>
          </p:cNvPicPr>
          <p:nvPr/>
        </p:nvPicPr>
        <p:blipFill>
          <a:blip r:embed="rId4"/>
          <a:stretch>
            <a:fillRect/>
          </a:stretch>
        </p:blipFill>
        <p:spPr>
          <a:xfrm>
            <a:off x="2987824" y="1296226"/>
            <a:ext cx="2736304" cy="1410907"/>
          </a:xfrm>
          <a:prstGeom prst="rect">
            <a:avLst/>
          </a:prstGeom>
        </p:spPr>
      </p:pic>
      <p:pic>
        <p:nvPicPr>
          <p:cNvPr id="11" name="图片 10">
            <a:extLst>
              <a:ext uri="{FF2B5EF4-FFF2-40B4-BE49-F238E27FC236}">
                <a16:creationId xmlns:a16="http://schemas.microsoft.com/office/drawing/2014/main" id="{B744CF45-E23A-486E-9240-F0EA69120515}"/>
              </a:ext>
            </a:extLst>
          </p:cNvPr>
          <p:cNvPicPr>
            <a:picLocks noChangeAspect="1"/>
          </p:cNvPicPr>
          <p:nvPr/>
        </p:nvPicPr>
        <p:blipFill>
          <a:blip r:embed="rId5"/>
          <a:stretch>
            <a:fillRect/>
          </a:stretch>
        </p:blipFill>
        <p:spPr>
          <a:xfrm>
            <a:off x="5906780" y="1277600"/>
            <a:ext cx="2625660" cy="1408109"/>
          </a:xfrm>
          <a:prstGeom prst="rect">
            <a:avLst/>
          </a:prstGeom>
        </p:spPr>
      </p:pic>
    </p:spTree>
    <p:extLst>
      <p:ext uri="{BB962C8B-B14F-4D97-AF65-F5344CB8AC3E}">
        <p14:creationId xmlns:p14="http://schemas.microsoft.com/office/powerpoint/2010/main" val="356748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pic>
        <p:nvPicPr>
          <p:cNvPr id="7" name="图片 6">
            <a:extLst>
              <a:ext uri="{FF2B5EF4-FFF2-40B4-BE49-F238E27FC236}">
                <a16:creationId xmlns:a16="http://schemas.microsoft.com/office/drawing/2014/main" id="{C08CD072-3C11-4E18-B743-78F0036814D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79" y="615281"/>
            <a:ext cx="5274310" cy="4568825"/>
          </a:xfrm>
          <a:prstGeom prst="rect">
            <a:avLst/>
          </a:prstGeom>
          <a:noFill/>
          <a:ln>
            <a:noFill/>
          </a:ln>
        </p:spPr>
      </p:pic>
      <p:sp>
        <p:nvSpPr>
          <p:cNvPr id="8" name="文本框 7">
            <a:extLst>
              <a:ext uri="{FF2B5EF4-FFF2-40B4-BE49-F238E27FC236}">
                <a16:creationId xmlns:a16="http://schemas.microsoft.com/office/drawing/2014/main" id="{EF5B4607-9563-409B-93E8-25F0A721BE97}"/>
              </a:ext>
            </a:extLst>
          </p:cNvPr>
          <p:cNvSpPr txBox="1"/>
          <p:nvPr/>
        </p:nvSpPr>
        <p:spPr>
          <a:xfrm>
            <a:off x="5652120" y="2571750"/>
            <a:ext cx="2771233" cy="1090298"/>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效应量分析表明精神分裂症的效应量最大，间接证明精神分裂症严重程度最大</a:t>
            </a:r>
          </a:p>
        </p:txBody>
      </p:sp>
    </p:spTree>
    <p:extLst>
      <p:ext uri="{BB962C8B-B14F-4D97-AF65-F5344CB8AC3E}">
        <p14:creationId xmlns:p14="http://schemas.microsoft.com/office/powerpoint/2010/main" val="232402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sp>
        <p:nvSpPr>
          <p:cNvPr id="8" name="文本框 7">
            <a:extLst>
              <a:ext uri="{FF2B5EF4-FFF2-40B4-BE49-F238E27FC236}">
                <a16:creationId xmlns:a16="http://schemas.microsoft.com/office/drawing/2014/main" id="{EF5B4607-9563-409B-93E8-25F0A721BE97}"/>
              </a:ext>
            </a:extLst>
          </p:cNvPr>
          <p:cNvSpPr txBox="1"/>
          <p:nvPr/>
        </p:nvSpPr>
        <p:spPr>
          <a:xfrm>
            <a:off x="1849058" y="3808653"/>
            <a:ext cx="5445883" cy="397801"/>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滑动窗宽调整为</a:t>
            </a:r>
            <a:r>
              <a:rPr lang="en-US" altLang="zh-CN" sz="1500" dirty="0">
                <a:latin typeface="微软雅黑" panose="020B0503020204020204" pitchFamily="34" charset="-122"/>
                <a:ea typeface="微软雅黑" panose="020B0503020204020204" pitchFamily="34" charset="-122"/>
              </a:rPr>
              <a:t>20TR</a:t>
            </a:r>
            <a:r>
              <a:rPr lang="zh-CN" altLang="en-US" sz="1500" dirty="0">
                <a:latin typeface="微软雅黑" panose="020B0503020204020204" pitchFamily="34" charset="-122"/>
                <a:ea typeface="微软雅黑" panose="020B0503020204020204" pitchFamily="34" charset="-122"/>
              </a:rPr>
              <a:t>时结果与原始的</a:t>
            </a:r>
            <a:r>
              <a:rPr lang="en-US" altLang="zh-CN" sz="1500" dirty="0">
                <a:latin typeface="微软雅黑" panose="020B0503020204020204" pitchFamily="34" charset="-122"/>
                <a:ea typeface="微软雅黑" panose="020B0503020204020204" pitchFamily="34" charset="-122"/>
              </a:rPr>
              <a:t>17TR</a:t>
            </a:r>
            <a:r>
              <a:rPr lang="zh-CN" altLang="en-US" sz="1500" dirty="0">
                <a:latin typeface="微软雅黑" panose="020B0503020204020204" pitchFamily="34" charset="-122"/>
                <a:ea typeface="微软雅黑" panose="020B0503020204020204" pitchFamily="34" charset="-122"/>
              </a:rPr>
              <a:t>结果一致</a:t>
            </a:r>
          </a:p>
        </p:txBody>
      </p:sp>
      <p:pic>
        <p:nvPicPr>
          <p:cNvPr id="9" name="图片 8">
            <a:extLst>
              <a:ext uri="{FF2B5EF4-FFF2-40B4-BE49-F238E27FC236}">
                <a16:creationId xmlns:a16="http://schemas.microsoft.com/office/drawing/2014/main" id="{66FD7970-E5C2-4C36-8DF5-7A25723B6FB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9798" y="1014507"/>
            <a:ext cx="5274310" cy="2551430"/>
          </a:xfrm>
          <a:prstGeom prst="rect">
            <a:avLst/>
          </a:prstGeom>
          <a:noFill/>
          <a:ln>
            <a:noFill/>
          </a:ln>
        </p:spPr>
      </p:pic>
    </p:spTree>
    <p:extLst>
      <p:ext uri="{BB962C8B-B14F-4D97-AF65-F5344CB8AC3E}">
        <p14:creationId xmlns:p14="http://schemas.microsoft.com/office/powerpoint/2010/main" val="368701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sp>
        <p:nvSpPr>
          <p:cNvPr id="8" name="文本框 7">
            <a:extLst>
              <a:ext uri="{FF2B5EF4-FFF2-40B4-BE49-F238E27FC236}">
                <a16:creationId xmlns:a16="http://schemas.microsoft.com/office/drawing/2014/main" id="{EF5B4607-9563-409B-93E8-25F0A721BE97}"/>
              </a:ext>
            </a:extLst>
          </p:cNvPr>
          <p:cNvSpPr txBox="1"/>
          <p:nvPr/>
        </p:nvSpPr>
        <p:spPr>
          <a:xfrm>
            <a:off x="1849058" y="3808653"/>
            <a:ext cx="5445883" cy="397801"/>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置换检验表明突显网络、感觉运动和视觉网络的异常连接较多</a:t>
            </a:r>
          </a:p>
        </p:txBody>
      </p:sp>
      <p:pic>
        <p:nvPicPr>
          <p:cNvPr id="7" name="图片 6">
            <a:extLst>
              <a:ext uri="{FF2B5EF4-FFF2-40B4-BE49-F238E27FC236}">
                <a16:creationId xmlns:a16="http://schemas.microsoft.com/office/drawing/2014/main" id="{09EA6343-482A-42B5-ACE9-E8E2177F56D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987574"/>
            <a:ext cx="2878455" cy="2679700"/>
          </a:xfrm>
          <a:prstGeom prst="rect">
            <a:avLst/>
          </a:prstGeom>
          <a:noFill/>
          <a:ln>
            <a:noFill/>
          </a:ln>
        </p:spPr>
      </p:pic>
    </p:spTree>
    <p:extLst>
      <p:ext uri="{BB962C8B-B14F-4D97-AF65-F5344CB8AC3E}">
        <p14:creationId xmlns:p14="http://schemas.microsoft.com/office/powerpoint/2010/main" val="374958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4" y="2203947"/>
            <a:ext cx="9140694" cy="727843"/>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TextBox 17"/>
          <p:cNvSpPr txBox="1"/>
          <p:nvPr/>
        </p:nvSpPr>
        <p:spPr>
          <a:xfrm>
            <a:off x="2267744" y="2134889"/>
            <a:ext cx="4174818" cy="703206"/>
          </a:xfrm>
          <a:prstGeom prst="rect">
            <a:avLst/>
          </a:prstGeom>
          <a:noFill/>
          <a:ln>
            <a:noFill/>
          </a:ln>
        </p:spPr>
        <p:txBody>
          <a:bodyPr wrap="square" rtlCol="0">
            <a:spAutoFit/>
          </a:bodyPr>
          <a:lstStyle/>
          <a:p>
            <a:pPr>
              <a:lnSpc>
                <a:spcPct val="150000"/>
              </a:lnSpc>
            </a:pPr>
            <a:r>
              <a:rPr lang="zh-CN" altLang="en-US" sz="3000" b="1" dirty="0">
                <a:solidFill>
                  <a:schemeClr val="bg1"/>
                </a:solidFill>
                <a:latin typeface="微软雅黑" panose="020B0503020204020204" pitchFamily="34" charset="-122"/>
                <a:ea typeface="微软雅黑" panose="020B0503020204020204" pitchFamily="34" charset="-122"/>
              </a:rPr>
              <a:t>机器学习诊断</a:t>
            </a:r>
          </a:p>
        </p:txBody>
      </p:sp>
      <p:sp>
        <p:nvSpPr>
          <p:cNvPr id="16" name="文本框 15"/>
          <p:cNvSpPr txBox="1"/>
          <p:nvPr/>
        </p:nvSpPr>
        <p:spPr>
          <a:xfrm>
            <a:off x="1140515" y="2091787"/>
            <a:ext cx="982961" cy="1015343"/>
          </a:xfrm>
          <a:prstGeom prst="rect">
            <a:avLst/>
          </a:prstGeom>
          <a:noFill/>
        </p:spPr>
        <p:txBody>
          <a:bodyPr wrap="none" rtlCol="0">
            <a:spAutoFit/>
          </a:bodyPr>
          <a:lstStyle/>
          <a:p>
            <a:r>
              <a:rPr lang="en-US" altLang="zh-CN" sz="5998" dirty="0">
                <a:solidFill>
                  <a:schemeClr val="bg1"/>
                </a:solidFill>
                <a:latin typeface="Impact" panose="020B0806030902050204" pitchFamily="34" charset="0"/>
              </a:rPr>
              <a:t>02</a:t>
            </a:r>
            <a:endParaRPr lang="zh-CN" altLang="en-US" sz="5998" dirty="0">
              <a:solidFill>
                <a:schemeClr val="bg1"/>
              </a:solidFill>
              <a:latin typeface="Impact" panose="020B0806030902050204" pitchFamily="34" charset="0"/>
            </a:endParaRPr>
          </a:p>
        </p:txBody>
      </p:sp>
    </p:spTree>
    <p:extLst>
      <p:ext uri="{BB962C8B-B14F-4D97-AF65-F5344CB8AC3E}">
        <p14:creationId xmlns:p14="http://schemas.microsoft.com/office/powerpoint/2010/main" val="3585856038"/>
      </p:ext>
    </p:extLst>
  </p:cSld>
  <p:clrMapOvr>
    <a:masterClrMapping/>
  </p:clrMapOvr>
  <mc:AlternateContent xmlns:mc="http://schemas.openxmlformats.org/markup-compatibility/2006" xmlns:p14="http://schemas.microsoft.com/office/powerpoint/2010/main">
    <mc:Choice Requires="p14">
      <p:transition p14:dur="10" advTm="2870">
        <p:fade/>
      </p:transition>
    </mc:Choice>
    <mc:Fallback xmlns="">
      <p:transition advTm="28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0-#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pic>
        <p:nvPicPr>
          <p:cNvPr id="9" name="图片 8">
            <a:extLst>
              <a:ext uri="{FF2B5EF4-FFF2-40B4-BE49-F238E27FC236}">
                <a16:creationId xmlns:a16="http://schemas.microsoft.com/office/drawing/2014/main" id="{0BB5A2D5-E386-4E3E-9C93-CACDC032DC1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645" y="776940"/>
            <a:ext cx="4509363" cy="4171073"/>
          </a:xfrm>
          <a:prstGeom prst="rect">
            <a:avLst/>
          </a:prstGeom>
          <a:noFill/>
          <a:ln>
            <a:noFill/>
          </a:ln>
        </p:spPr>
      </p:pic>
      <p:pic>
        <p:nvPicPr>
          <p:cNvPr id="10" name="图片 9">
            <a:extLst>
              <a:ext uri="{FF2B5EF4-FFF2-40B4-BE49-F238E27FC236}">
                <a16:creationId xmlns:a16="http://schemas.microsoft.com/office/drawing/2014/main" id="{D6C8AAB4-1DB3-4435-859B-E10B9F725A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703387"/>
            <a:ext cx="4104451" cy="4460651"/>
          </a:xfrm>
          <a:prstGeom prst="rect">
            <a:avLst/>
          </a:prstGeom>
        </p:spPr>
      </p:pic>
      <p:cxnSp>
        <p:nvCxnSpPr>
          <p:cNvPr id="5" name="直接连接符 4">
            <a:extLst>
              <a:ext uri="{FF2B5EF4-FFF2-40B4-BE49-F238E27FC236}">
                <a16:creationId xmlns:a16="http://schemas.microsoft.com/office/drawing/2014/main" id="{F3CD42CE-7CE9-4077-8452-D02B66F6E5E6}"/>
              </a:ext>
            </a:extLst>
          </p:cNvPr>
          <p:cNvCxnSpPr>
            <a:cxnSpLocks/>
          </p:cNvCxnSpPr>
          <p:nvPr/>
        </p:nvCxnSpPr>
        <p:spPr>
          <a:xfrm>
            <a:off x="4932040" y="709188"/>
            <a:ext cx="0" cy="443431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3424B12-69D2-4F9F-A338-56E20743A34F}"/>
              </a:ext>
            </a:extLst>
          </p:cNvPr>
          <p:cNvSpPr txBox="1"/>
          <p:nvPr/>
        </p:nvSpPr>
        <p:spPr>
          <a:xfrm>
            <a:off x="0" y="1419620"/>
            <a:ext cx="1080120" cy="397801"/>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主线</a:t>
            </a:r>
          </a:p>
        </p:txBody>
      </p:sp>
      <p:sp>
        <p:nvSpPr>
          <p:cNvPr id="15" name="文本框 14">
            <a:extLst>
              <a:ext uri="{FF2B5EF4-FFF2-40B4-BE49-F238E27FC236}">
                <a16:creationId xmlns:a16="http://schemas.microsoft.com/office/drawing/2014/main" id="{7BDA255A-DE3C-4DDD-BF50-2BC55E19BBF3}"/>
              </a:ext>
            </a:extLst>
          </p:cNvPr>
          <p:cNvSpPr txBox="1"/>
          <p:nvPr/>
        </p:nvSpPr>
        <p:spPr>
          <a:xfrm>
            <a:off x="4955992" y="1419621"/>
            <a:ext cx="1080120" cy="397801"/>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补充</a:t>
            </a:r>
          </a:p>
        </p:txBody>
      </p:sp>
    </p:spTree>
    <p:extLst>
      <p:ext uri="{BB962C8B-B14F-4D97-AF65-F5344CB8AC3E}">
        <p14:creationId xmlns:p14="http://schemas.microsoft.com/office/powerpoint/2010/main" val="17857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0AF6AAC8-1597-4DB6-8ED8-85EC8507F44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1222338"/>
            <a:ext cx="7200800" cy="2357523"/>
          </a:xfrm>
          <a:prstGeom prst="rect">
            <a:avLst/>
          </a:prstGeom>
          <a:noFill/>
          <a:ln>
            <a:noFill/>
          </a:ln>
        </p:spPr>
      </p:pic>
      <p:sp>
        <p:nvSpPr>
          <p:cNvPr id="11" name="文本框 10">
            <a:extLst>
              <a:ext uri="{FF2B5EF4-FFF2-40B4-BE49-F238E27FC236}">
                <a16:creationId xmlns:a16="http://schemas.microsoft.com/office/drawing/2014/main" id="{D656937C-7AC0-43A6-8D39-67D8BCEDD408}"/>
              </a:ext>
            </a:extLst>
          </p:cNvPr>
          <p:cNvSpPr txBox="1"/>
          <p:nvPr/>
        </p:nvSpPr>
        <p:spPr>
          <a:xfrm>
            <a:off x="1979712" y="3651870"/>
            <a:ext cx="5904656" cy="397801"/>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四个中心的功能连接分布较一致，相关性较强</a:t>
            </a:r>
          </a:p>
        </p:txBody>
      </p:sp>
    </p:spTree>
    <p:extLst>
      <p:ext uri="{BB962C8B-B14F-4D97-AF65-F5344CB8AC3E}">
        <p14:creationId xmlns:p14="http://schemas.microsoft.com/office/powerpoint/2010/main" val="263116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EF5B4607-9563-409B-93E8-25F0A721BE97}"/>
              </a:ext>
            </a:extLst>
          </p:cNvPr>
          <p:cNvSpPr txBox="1"/>
          <p:nvPr/>
        </p:nvSpPr>
        <p:spPr>
          <a:xfrm>
            <a:off x="1043608" y="4085976"/>
            <a:ext cx="6555326" cy="744050"/>
          </a:xfrm>
          <a:prstGeom prst="rect">
            <a:avLst/>
          </a:prstGeom>
          <a:noFill/>
        </p:spPr>
        <p:txBody>
          <a:bodyPr wrap="square">
            <a:spAutoFit/>
          </a:bodyPr>
          <a:lstStyle/>
          <a:p>
            <a:pPr algn="just">
              <a:lnSpc>
                <a:spcPct val="150000"/>
              </a:lnSpc>
            </a:pPr>
            <a:r>
              <a:rPr lang="zh-CN" altLang="zh-CN" sz="1500" dirty="0">
                <a:latin typeface="微软雅黑" panose="020B0503020204020204" pitchFamily="34" charset="-122"/>
                <a:ea typeface="微软雅黑" panose="020B0503020204020204" pitchFamily="34" charset="-122"/>
              </a:rPr>
              <a:t>训练集和测试集中的精神分裂症谱系患者和正常对照者之间的年龄，性别和头动信息的对比</a:t>
            </a:r>
            <a:endParaRPr lang="zh-CN" altLang="en-US" sz="15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4A4ED20-369B-4EB3-BBEC-AD9FC09F22C7}"/>
              </a:ext>
            </a:extLst>
          </p:cNvPr>
          <p:cNvPicPr/>
          <p:nvPr/>
        </p:nvPicPr>
        <p:blipFill>
          <a:blip r:embed="rId3" cstate="print"/>
          <a:stretch>
            <a:fillRect/>
          </a:stretch>
        </p:blipFill>
        <p:spPr bwMode="auto">
          <a:xfrm>
            <a:off x="1187624" y="779087"/>
            <a:ext cx="5274310" cy="3148965"/>
          </a:xfrm>
          <a:prstGeom prst="rect">
            <a:avLst/>
          </a:prstGeom>
          <a:noFill/>
          <a:ln w="9525">
            <a:noFill/>
            <a:miter lim="800000"/>
            <a:headEnd/>
            <a:tailEnd/>
          </a:ln>
        </p:spPr>
      </p:pic>
    </p:spTree>
    <p:extLst>
      <p:ext uri="{BB962C8B-B14F-4D97-AF65-F5344CB8AC3E}">
        <p14:creationId xmlns:p14="http://schemas.microsoft.com/office/powerpoint/2010/main" val="263354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EF5B4607-9563-409B-93E8-25F0A721BE97}"/>
              </a:ext>
            </a:extLst>
          </p:cNvPr>
          <p:cNvSpPr txBox="1"/>
          <p:nvPr/>
        </p:nvSpPr>
        <p:spPr>
          <a:xfrm>
            <a:off x="4716016" y="835071"/>
            <a:ext cx="3456384" cy="1436547"/>
          </a:xfrm>
          <a:prstGeom prst="rect">
            <a:avLst/>
          </a:prstGeom>
          <a:noFill/>
        </p:spPr>
        <p:txBody>
          <a:bodyPr wrap="square">
            <a:spAutoFit/>
          </a:bodyPr>
          <a:lstStyle/>
          <a:p>
            <a:pPr algn="just">
              <a:lnSpc>
                <a:spcPct val="150000"/>
              </a:lnSpc>
            </a:pPr>
            <a:r>
              <a:rPr lang="zh-CN" altLang="zh-CN" sz="1500" dirty="0">
                <a:latin typeface="微软雅黑" panose="020B0503020204020204" pitchFamily="34" charset="-122"/>
                <a:ea typeface="微软雅黑" panose="020B0503020204020204" pitchFamily="34" charset="-122"/>
              </a:rPr>
              <a:t>慢性精神分裂症谱系疾病患者</a:t>
            </a:r>
            <a:r>
              <a:rPr lang="zh-CN" altLang="en-US"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首用药精神分裂症谱系疾病患者以及首发未用药精神分裂症谱系疾病患者的人口统计学资料和相关的临床信息</a:t>
            </a:r>
            <a:endParaRPr lang="zh-CN" altLang="en-US" sz="15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C64556C-77ED-4492-8409-EA616C4B064F}"/>
              </a:ext>
            </a:extLst>
          </p:cNvPr>
          <p:cNvPicPr/>
          <p:nvPr/>
        </p:nvPicPr>
        <p:blipFill>
          <a:blip r:embed="rId3" cstate="print"/>
          <a:srcRect/>
          <a:stretch>
            <a:fillRect/>
          </a:stretch>
        </p:blipFill>
        <p:spPr bwMode="auto">
          <a:xfrm>
            <a:off x="384597" y="741580"/>
            <a:ext cx="3709760" cy="4369550"/>
          </a:xfrm>
          <a:prstGeom prst="rect">
            <a:avLst/>
          </a:prstGeom>
          <a:noFill/>
          <a:ln w="9525">
            <a:noFill/>
            <a:miter lim="800000"/>
            <a:headEnd/>
            <a:tailEnd/>
          </a:ln>
        </p:spPr>
      </p:pic>
    </p:spTree>
    <p:extLst>
      <p:ext uri="{BB962C8B-B14F-4D97-AF65-F5344CB8AC3E}">
        <p14:creationId xmlns:p14="http://schemas.microsoft.com/office/powerpoint/2010/main" val="25785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EF5B4607-9563-409B-93E8-25F0A721BE97}"/>
              </a:ext>
            </a:extLst>
          </p:cNvPr>
          <p:cNvSpPr txBox="1"/>
          <p:nvPr/>
        </p:nvSpPr>
        <p:spPr>
          <a:xfrm>
            <a:off x="3275856" y="796616"/>
            <a:ext cx="5267651" cy="212904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zh-CN" sz="1500" dirty="0">
                <a:latin typeface="微软雅黑" panose="020B0503020204020204" pitchFamily="34" charset="-122"/>
                <a:ea typeface="微软雅黑" panose="020B0503020204020204" pitchFamily="34" charset="-122"/>
              </a:rPr>
              <a:t>使用来自中心</a:t>
            </a:r>
            <a:r>
              <a:rPr lang="en-US" altLang="zh-CN" sz="1500" dirty="0">
                <a:latin typeface="微软雅黑" panose="020B0503020204020204" pitchFamily="34" charset="-122"/>
                <a:ea typeface="微软雅黑" panose="020B0503020204020204" pitchFamily="34" charset="-122"/>
              </a:rPr>
              <a:t>2</a:t>
            </a:r>
            <a:r>
              <a:rPr lang="zh-CN" altLang="en-US" sz="1500" dirty="0">
                <a:latin typeface="微软雅黑" panose="020B0503020204020204" pitchFamily="34" charset="-122"/>
                <a:ea typeface="微软雅黑" panose="020B0503020204020204" pitchFamily="34" charset="-122"/>
              </a:rPr>
              <a:t>、</a:t>
            </a:r>
            <a:r>
              <a:rPr lang="zh-CN" altLang="zh-CN" sz="1500" dirty="0">
                <a:latin typeface="微软雅黑" panose="020B0503020204020204" pitchFamily="34" charset="-122"/>
                <a:ea typeface="微软雅黑" panose="020B0503020204020204" pitchFamily="34" charset="-122"/>
              </a:rPr>
              <a:t>中心</a:t>
            </a:r>
            <a:r>
              <a:rPr lang="en-US" altLang="zh-CN" sz="1500" dirty="0">
                <a:latin typeface="微软雅黑" panose="020B0503020204020204" pitchFamily="34" charset="-122"/>
                <a:ea typeface="微软雅黑" panose="020B0503020204020204" pitchFamily="34" charset="-122"/>
              </a:rPr>
              <a:t>3</a:t>
            </a:r>
            <a:r>
              <a:rPr lang="zh-CN" altLang="zh-CN" sz="1500" dirty="0">
                <a:latin typeface="微软雅黑" panose="020B0503020204020204" pitchFamily="34" charset="-122"/>
                <a:ea typeface="微软雅黑" panose="020B0503020204020204" pitchFamily="34" charset="-122"/>
              </a:rPr>
              <a:t>和中心</a:t>
            </a:r>
            <a:r>
              <a:rPr lang="en-US" altLang="zh-CN" sz="1500" dirty="0">
                <a:latin typeface="微软雅黑" panose="020B0503020204020204" pitchFamily="34" charset="-122"/>
                <a:ea typeface="微软雅黑" panose="020B0503020204020204" pitchFamily="34" charset="-122"/>
              </a:rPr>
              <a:t>4</a:t>
            </a:r>
            <a:r>
              <a:rPr lang="zh-CN" altLang="zh-CN" sz="1500" dirty="0">
                <a:latin typeface="微软雅黑" panose="020B0503020204020204" pitchFamily="34" charset="-122"/>
                <a:ea typeface="微软雅黑" panose="020B0503020204020204" pitchFamily="34" charset="-122"/>
              </a:rPr>
              <a:t>的慢性用药的精神分裂症谱系患者训练的模型总体上可以较准确</a:t>
            </a:r>
            <a:r>
              <a:rPr lang="zh-CN" altLang="en-US" sz="1500" dirty="0">
                <a:latin typeface="微软雅黑" panose="020B0503020204020204" pitchFamily="34" charset="-122"/>
                <a:ea typeface="微软雅黑" panose="020B0503020204020204" pitchFamily="34" charset="-122"/>
              </a:rPr>
              <a:t>诊断</a:t>
            </a:r>
            <a:r>
              <a:rPr lang="zh-CN" altLang="zh-CN" sz="1500" dirty="0">
                <a:latin typeface="微软雅黑" panose="020B0503020204020204" pitchFamily="34" charset="-122"/>
                <a:ea typeface="微软雅黑" panose="020B0503020204020204" pitchFamily="34" charset="-122"/>
              </a:rPr>
              <a:t>精神分裂症谱系患者</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zh-CN" sz="1500" dirty="0">
                <a:latin typeface="微软雅黑" panose="020B0503020204020204" pitchFamily="34" charset="-122"/>
                <a:ea typeface="微软雅黑" panose="020B0503020204020204" pitchFamily="34" charset="-122"/>
              </a:rPr>
              <a:t>亚组分析表明该模型识别慢性用药精神分裂症谱系患者的敏感度</a:t>
            </a:r>
            <a:r>
              <a:rPr lang="zh-CN" altLang="en-US" sz="1500" dirty="0">
                <a:latin typeface="微软雅黑" panose="020B0503020204020204" pitchFamily="34" charset="-122"/>
                <a:ea typeface="微软雅黑" panose="020B0503020204020204" pitchFamily="34" charset="-122"/>
              </a:rPr>
              <a:t>为</a:t>
            </a:r>
            <a:r>
              <a:rPr lang="en-US" altLang="zh-CN" sz="1500" dirty="0">
                <a:latin typeface="微软雅黑" panose="020B0503020204020204" pitchFamily="34" charset="-122"/>
                <a:ea typeface="微软雅黑" panose="020B0503020204020204" pitchFamily="34" charset="-122"/>
              </a:rPr>
              <a:t>71%</a:t>
            </a:r>
          </a:p>
          <a:p>
            <a:pPr marL="285750" indent="-285750" algn="just">
              <a:lnSpc>
                <a:spcPct val="150000"/>
              </a:lnSpc>
              <a:buFont typeface="Wingdings" panose="05000000000000000000" pitchFamily="2" charset="2"/>
              <a:buChar char="Ø"/>
            </a:pPr>
            <a:r>
              <a:rPr lang="zh-CN" altLang="zh-CN" sz="1500" dirty="0">
                <a:solidFill>
                  <a:srgbClr val="C00000"/>
                </a:solidFill>
                <a:latin typeface="微软雅黑" panose="020B0503020204020204" pitchFamily="34" charset="-122"/>
                <a:ea typeface="微软雅黑" panose="020B0503020204020204" pitchFamily="34" charset="-122"/>
              </a:rPr>
              <a:t>但是不能很好的泛化到首发精神分裂症谱系患者</a:t>
            </a:r>
            <a:endParaRPr lang="zh-CN" altLang="en-US" sz="1500" dirty="0">
              <a:solidFill>
                <a:srgbClr val="C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09279D8-8347-4E52-8731-C873DF4B8F9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796616"/>
            <a:ext cx="2952328" cy="4361199"/>
          </a:xfrm>
          <a:prstGeom prst="rect">
            <a:avLst/>
          </a:prstGeom>
          <a:noFill/>
          <a:ln>
            <a:noFill/>
          </a:ln>
        </p:spPr>
      </p:pic>
    </p:spTree>
    <p:extLst>
      <p:ext uri="{BB962C8B-B14F-4D97-AF65-F5344CB8AC3E}">
        <p14:creationId xmlns:p14="http://schemas.microsoft.com/office/powerpoint/2010/main" val="424621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第一部分</a:t>
            </a:r>
          </a:p>
        </p:txBody>
      </p:sp>
      <p:grpSp>
        <p:nvGrpSpPr>
          <p:cNvPr id="12" name="组合 11"/>
          <p:cNvGrpSpPr/>
          <p:nvPr/>
        </p:nvGrpSpPr>
        <p:grpSpPr>
          <a:xfrm>
            <a:off x="3773160" y="1680795"/>
            <a:ext cx="3943274" cy="530915"/>
            <a:chOff x="3773160" y="1247148"/>
            <a:chExt cx="3943274" cy="530915"/>
          </a:xfrm>
        </p:grpSpPr>
        <p:sp>
          <p:nvSpPr>
            <p:cNvPr id="4" name="TextBox 4"/>
            <p:cNvSpPr txBox="1"/>
            <p:nvPr/>
          </p:nvSpPr>
          <p:spPr>
            <a:xfrm>
              <a:off x="3773160" y="1247148"/>
              <a:ext cx="2057294" cy="530915"/>
            </a:xfrm>
            <a:prstGeom prst="rect">
              <a:avLst/>
            </a:prstGeom>
            <a:noFill/>
          </p:spPr>
          <p:txBody>
            <a:bodyPr wrap="none" lIns="68580" tIns="34290" rIns="68580" bIns="34290" rtlCol="0">
              <a:spAutoFit/>
            </a:bodyPr>
            <a:lstStyle/>
            <a:p>
              <a:r>
                <a:rPr lang="en-US" altLang="zh-CN" sz="3000" dirty="0">
                  <a:solidFill>
                    <a:srgbClr val="568D11"/>
                  </a:solidFill>
                  <a:latin typeface="Impact" pitchFamily="34" charset="0"/>
                </a:rPr>
                <a:t>Background</a:t>
              </a:r>
              <a:endParaRPr lang="zh-CN" altLang="en-US" sz="3000" dirty="0">
                <a:solidFill>
                  <a:srgbClr val="568D11"/>
                </a:solidFill>
                <a:latin typeface="Impact" pitchFamily="34" charset="0"/>
                <a:ea typeface="微软雅黑" pitchFamily="34" charset="-122"/>
                <a:cs typeface="Segoe UI Light" pitchFamily="34" charset="0"/>
              </a:endParaRPr>
            </a:p>
          </p:txBody>
        </p:sp>
        <p:sp>
          <p:nvSpPr>
            <p:cNvPr id="9" name="文本框 8"/>
            <p:cNvSpPr txBox="1"/>
            <p:nvPr/>
          </p:nvSpPr>
          <p:spPr>
            <a:xfrm>
              <a:off x="6298738" y="1293314"/>
              <a:ext cx="1417696" cy="438582"/>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研究背景</a:t>
              </a:r>
            </a:p>
          </p:txBody>
        </p:sp>
      </p:grpSp>
      <p:sp>
        <p:nvSpPr>
          <p:cNvPr id="10" name="矩形 9"/>
          <p:cNvSpPr/>
          <p:nvPr/>
        </p:nvSpPr>
        <p:spPr>
          <a:xfrm>
            <a:off x="0" y="1092849"/>
            <a:ext cx="9144914" cy="20046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122527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400" fill="hold"/>
                                        <p:tgtEl>
                                          <p:spTgt spid="11"/>
                                        </p:tgtEl>
                                        <p:attrNameLst>
                                          <p:attrName>ppt_x</p:attrName>
                                        </p:attrNameLst>
                                      </p:cBhvr>
                                      <p:tavLst>
                                        <p:tav tm="0">
                                          <p:val>
                                            <p:strVal val="#ppt_x"/>
                                          </p:val>
                                        </p:tav>
                                        <p:tav tm="100000">
                                          <p:val>
                                            <p:strVal val="#ppt_x"/>
                                          </p:val>
                                        </p:tav>
                                      </p:tavLst>
                                    </p:anim>
                                    <p:anim calcmode="lin" valueType="num">
                                      <p:cBhvr additive="base">
                                        <p:cTn id="15" dur="400" fill="hold"/>
                                        <p:tgtEl>
                                          <p:spTgt spid="11"/>
                                        </p:tgtEl>
                                        <p:attrNameLst>
                                          <p:attrName>ppt_y</p:attrName>
                                        </p:attrNameLst>
                                      </p:cBhvr>
                                      <p:tavLst>
                                        <p:tav tm="0">
                                          <p:val>
                                            <p:strVal val="0-#ppt_h/2"/>
                                          </p:val>
                                        </p:tav>
                                        <p:tav tm="100000">
                                          <p:val>
                                            <p:strVal val="#ppt_y"/>
                                          </p:val>
                                        </p:tav>
                                      </p:tavLst>
                                    </p:anim>
                                  </p:childTnLst>
                                </p:cTn>
                              </p:par>
                            </p:childTnLst>
                          </p:cTn>
                        </p:par>
                        <p:par>
                          <p:cTn id="16" fill="hold">
                            <p:stCondLst>
                              <p:cond delay="12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B82BEC02-D7DB-4FAD-BB56-1D86A0F00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7" y="737302"/>
            <a:ext cx="4750185" cy="356263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FA81A6E-C682-43BE-94B3-18761F71A5DE}"/>
                  </a:ext>
                </a:extLst>
              </p:cNvPr>
              <p:cNvSpPr txBox="1"/>
              <p:nvPr/>
            </p:nvSpPr>
            <p:spPr>
              <a:xfrm>
                <a:off x="4927312" y="2931790"/>
                <a:ext cx="4308841" cy="664221"/>
              </a:xfrm>
              <a:prstGeom prst="rect">
                <a:avLst/>
              </a:prstGeom>
              <a:noFill/>
            </p:spPr>
            <p:txBody>
              <a:bodyPr wrap="square">
                <a:spAutoFit/>
              </a:bodyPr>
              <a:lstStyle/>
              <a:p>
                <a:pPr algn="just">
                  <a:lnSpc>
                    <a:spcPct val="150000"/>
                  </a:lnSpc>
                </a:pPr>
                <a14:m>
                  <m:oMath xmlns:m="http://schemas.openxmlformats.org/officeDocument/2006/math">
                    <m:sSub>
                      <m:sSubPr>
                        <m:ctrlPr>
                          <a:rPr lang="zh-CN" altLang="zh-CN" sz="1800" i="1" kern="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𝐵𝑖𝑛𝑜𝑚</m:t>
                        </m:r>
                      </m:sub>
                    </m:sSub>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nary>
                      <m:naryPr>
                        <m:chr m:val="∑"/>
                        <m:limLoc m:val="undOvr"/>
                        <m:ctrlPr>
                          <a:rPr lang="zh-CN" altLang="zh-CN" sz="1800" i="1" kern="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=0</m:t>
                        </m:r>
                      </m:sub>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𝑘</m:t>
                        </m:r>
                      </m:sup>
                      <m:e>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m>
                          <m:mPr>
                            <m:mcs>
                              <m:mc>
                                <m:mcPr>
                                  <m:count m:val="1"/>
                                  <m:mcJc m:val="center"/>
                                </m:mcPr>
                              </m:mc>
                            </m:mcs>
                            <m:ctrlPr>
                              <a:rPr lang="zh-CN" altLang="zh-CN" sz="1800" i="1" kern="0">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𝑛</m:t>
                              </m:r>
                            </m:e>
                          </m:mr>
                          <m:mr>
                            <m:e>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𝑖</m:t>
                              </m:r>
                            </m:e>
                          </m:mr>
                        </m:m>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ker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𝑝</m:t>
                            </m:r>
                          </m:e>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𝑖</m:t>
                            </m:r>
                          </m:sup>
                        </m:sSup>
                        <m:sSup>
                          <m:sSupPr>
                            <m:ctrlPr>
                              <a:rPr lang="zh-CN" altLang="zh-CN" sz="1800" i="1" ker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𝑖</m:t>
                            </m:r>
                          </m:sup>
                        </m:sSup>
                      </m:e>
                    </m:nary>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EFA81A6E-C682-43BE-94B3-18761F71A5DE}"/>
                  </a:ext>
                </a:extLst>
              </p:cNvPr>
              <p:cNvSpPr txBox="1">
                <a:spLocks noRot="1" noChangeAspect="1" noMove="1" noResize="1" noEditPoints="1" noAdjustHandles="1" noChangeArrowheads="1" noChangeShapeType="1" noTextEdit="1"/>
              </p:cNvSpPr>
              <p:nvPr/>
            </p:nvSpPr>
            <p:spPr>
              <a:xfrm>
                <a:off x="4927312" y="2931790"/>
                <a:ext cx="4308841" cy="664221"/>
              </a:xfrm>
              <a:prstGeom prst="rect">
                <a:avLst/>
              </a:prstGeom>
              <a:blipFill>
                <a:blip r:embed="rId4"/>
                <a:stretch>
                  <a:fillRect t="-32110" b="-935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5B8F7FA-53A8-4B80-8B43-4D85A342BF4A}"/>
                  </a:ext>
                </a:extLst>
              </p:cNvPr>
              <p:cNvSpPr txBox="1"/>
              <p:nvPr/>
            </p:nvSpPr>
            <p:spPr>
              <a:xfrm>
                <a:off x="4937527" y="3795886"/>
                <a:ext cx="2808312" cy="369332"/>
              </a:xfrm>
              <a:prstGeom prst="rect">
                <a:avLst/>
              </a:prstGeom>
              <a:noFill/>
            </p:spPr>
            <p:txBody>
              <a:bodyPr wrap="square">
                <a:spAutoFit/>
              </a:bodyPr>
              <a:lstStyle/>
              <a:p>
                <a:r>
                  <a:rPr lang="en-US" altLang="zh-CN" sz="1800" kern="0" dirty="0">
                    <a:effectLst/>
                    <a:latin typeface="Times New Roman" panose="02020603050405020304" pitchFamily="18" charset="0"/>
                    <a:ea typeface="宋体" panose="02010600030101010101" pitchFamily="2" charset="-122"/>
                  </a:rPr>
                  <a:t>P = 1 -</a:t>
                </a:r>
                <a14:m>
                  <m:oMath xmlns:m="http://schemas.openxmlformats.org/officeDocument/2006/math">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800" i="1" ker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𝐹</m:t>
                        </m:r>
                      </m:e>
                      <m:sub>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𝐵𝑖𝑛𝑜𝑚</m:t>
                        </m:r>
                      </m:sub>
                    </m:sSub>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𝑛</m:t>
                    </m:r>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kern="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dirty="0"/>
              </a:p>
            </p:txBody>
          </p:sp>
        </mc:Choice>
        <mc:Fallback xmlns="">
          <p:sp>
            <p:nvSpPr>
              <p:cNvPr id="11" name="文本框 10">
                <a:extLst>
                  <a:ext uri="{FF2B5EF4-FFF2-40B4-BE49-F238E27FC236}">
                    <a16:creationId xmlns:a16="http://schemas.microsoft.com/office/drawing/2014/main" id="{A5B8F7FA-53A8-4B80-8B43-4D85A342BF4A}"/>
                  </a:ext>
                </a:extLst>
              </p:cNvPr>
              <p:cNvSpPr txBox="1">
                <a:spLocks noRot="1" noChangeAspect="1" noMove="1" noResize="1" noEditPoints="1" noAdjustHandles="1" noChangeArrowheads="1" noChangeShapeType="1" noTextEdit="1"/>
              </p:cNvSpPr>
              <p:nvPr/>
            </p:nvSpPr>
            <p:spPr>
              <a:xfrm>
                <a:off x="4937527" y="3795886"/>
                <a:ext cx="2808312" cy="369332"/>
              </a:xfrm>
              <a:prstGeom prst="rect">
                <a:avLst/>
              </a:prstGeom>
              <a:blipFill>
                <a:blip r:embed="rId5"/>
                <a:stretch>
                  <a:fillRect l="-1952" t="-11667" b="-2500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EF5B4607-9563-409B-93E8-25F0A721BE97}"/>
              </a:ext>
            </a:extLst>
          </p:cNvPr>
          <p:cNvSpPr txBox="1"/>
          <p:nvPr/>
        </p:nvSpPr>
        <p:spPr>
          <a:xfrm>
            <a:off x="4915190" y="720576"/>
            <a:ext cx="4121305" cy="2475293"/>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对模型的诊断表现进行二项检验</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zh-CN" sz="1500" dirty="0">
                <a:latin typeface="微软雅黑" panose="020B0503020204020204" pitchFamily="34" charset="-122"/>
                <a:ea typeface="微软雅黑" panose="020B0503020204020204" pitchFamily="34" charset="-122"/>
              </a:rPr>
              <a:t>对于一个随机的分类器来说</a:t>
            </a:r>
            <a:r>
              <a:rPr lang="zh-CN" altLang="en-US" sz="1500" dirty="0">
                <a:latin typeface="微软雅黑" panose="020B0503020204020204" pitchFamily="34" charset="-122"/>
                <a:ea typeface="微软雅黑" panose="020B0503020204020204" pitchFamily="34" charset="-122"/>
              </a:rPr>
              <a:t>，正确诊断任意</a:t>
            </a:r>
            <a:r>
              <a:rPr lang="zh-CN" altLang="zh-CN" sz="1500" dirty="0">
                <a:latin typeface="微软雅黑" panose="020B0503020204020204" pitchFamily="34" charset="-122"/>
                <a:ea typeface="微软雅黑" panose="020B0503020204020204" pitchFamily="34" charset="-122"/>
              </a:rPr>
              <a:t>一个</a:t>
            </a:r>
            <a:r>
              <a:rPr lang="zh-CN" altLang="en-US" sz="1500" dirty="0">
                <a:latin typeface="微软雅黑" panose="020B0503020204020204" pitchFamily="34" charset="-122"/>
                <a:ea typeface="微软雅黑" panose="020B0503020204020204" pitchFamily="34" charset="-122"/>
              </a:rPr>
              <a:t>人的概率是</a:t>
            </a:r>
            <a:r>
              <a:rPr lang="en-US" altLang="zh-CN" sz="1500" dirty="0">
                <a:latin typeface="微软雅黑" panose="020B0503020204020204" pitchFamily="34" charset="-122"/>
                <a:ea typeface="微软雅黑" panose="020B0503020204020204" pitchFamily="34" charset="-122"/>
              </a:rPr>
              <a:t>50%</a:t>
            </a:r>
          </a:p>
          <a:p>
            <a:pPr marL="285750" indent="-285750" algn="just">
              <a:lnSpc>
                <a:spcPct val="150000"/>
              </a:lnSpc>
              <a:buFont typeface="Wingdings" panose="05000000000000000000" pitchFamily="2" charset="2"/>
              <a:buChar char="Ø"/>
            </a:pPr>
            <a:r>
              <a:rPr lang="zh-CN" altLang="zh-CN" sz="1500" dirty="0">
                <a:latin typeface="微软雅黑" panose="020B0503020204020204" pitchFamily="34" charset="-122"/>
                <a:ea typeface="微软雅黑" panose="020B0503020204020204" pitchFamily="34" charset="-122"/>
              </a:rPr>
              <a:t>据此，我们可以根据二项分布函数计算在</a:t>
            </a:r>
            <a:r>
              <a:rPr lang="en-US" altLang="zh-CN" sz="1500" dirty="0">
                <a:latin typeface="微软雅黑" panose="020B0503020204020204" pitchFamily="34" charset="-122"/>
                <a:ea typeface="微软雅黑" panose="020B0503020204020204" pitchFamily="34" charset="-122"/>
              </a:rPr>
              <a:t>n</a:t>
            </a:r>
            <a:r>
              <a:rPr lang="zh-CN" altLang="zh-CN" sz="1500" dirty="0">
                <a:latin typeface="微软雅黑" panose="020B0503020204020204" pitchFamily="34" charset="-122"/>
                <a:ea typeface="微软雅黑" panose="020B0503020204020204" pitchFamily="34" charset="-122"/>
              </a:rPr>
              <a:t>个研究对象中正确识别不超过</a:t>
            </a:r>
            <a:r>
              <a:rPr lang="en-US" altLang="zh-CN" sz="1500" dirty="0">
                <a:latin typeface="微软雅黑" panose="020B0503020204020204" pitchFamily="34" charset="-122"/>
                <a:ea typeface="微软雅黑" panose="020B0503020204020204" pitchFamily="34" charset="-122"/>
              </a:rPr>
              <a:t>k</a:t>
            </a:r>
            <a:r>
              <a:rPr lang="zh-CN" altLang="zh-CN" sz="1500" dirty="0">
                <a:latin typeface="微软雅黑" panose="020B0503020204020204" pitchFamily="34" charset="-122"/>
                <a:ea typeface="微软雅黑" panose="020B0503020204020204" pitchFamily="34" charset="-122"/>
              </a:rPr>
              <a:t>个人的累计概率</a:t>
            </a:r>
            <a:r>
              <a:rPr lang="zh-CN" altLang="en-US" sz="1500" dirty="0">
                <a:latin typeface="微软雅黑" panose="020B0503020204020204" pitchFamily="34" charset="-122"/>
                <a:ea typeface="微软雅黑" panose="020B0503020204020204" pitchFamily="34" charset="-122"/>
              </a:rPr>
              <a:t>分布</a:t>
            </a:r>
            <a:r>
              <a:rPr lang="zh-CN" altLang="zh-CN" sz="1500" dirty="0">
                <a:latin typeface="微软雅黑" panose="020B0503020204020204" pitchFamily="34" charset="-122"/>
                <a:ea typeface="微软雅黑" panose="020B0503020204020204" pitchFamily="34" charset="-122"/>
              </a:rPr>
              <a:t>为：</a:t>
            </a:r>
            <a:endParaRPr lang="zh-CN" altLang="en-US" sz="1500" dirty="0">
              <a:latin typeface="微软雅黑" panose="020B0503020204020204" pitchFamily="34" charset="-122"/>
              <a:ea typeface="微软雅黑" panose="020B0503020204020204" pitchFamily="34" charset="-122"/>
            </a:endParaRPr>
          </a:p>
          <a:p>
            <a:pPr algn="just">
              <a:lnSpc>
                <a:spcPct val="150000"/>
              </a:lnSpc>
            </a:pPr>
            <a:endParaRPr lang="zh-CN" altLang="en-US" sz="15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D081E6D1-1E4B-42DF-BE2D-84D372193057}"/>
              </a:ext>
            </a:extLst>
          </p:cNvPr>
          <p:cNvSpPr/>
          <p:nvPr/>
        </p:nvSpPr>
        <p:spPr>
          <a:xfrm>
            <a:off x="4915190" y="3723878"/>
            <a:ext cx="2321106" cy="504056"/>
          </a:xfrm>
          <a:prstGeom prst="rect">
            <a:avLst/>
          </a:prstGeom>
          <a:noFill/>
          <a:ln>
            <a:solidFill>
              <a:srgbClr val="70BA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037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EF5B4607-9563-409B-93E8-25F0A721BE97}"/>
              </a:ext>
            </a:extLst>
          </p:cNvPr>
          <p:cNvSpPr txBox="1"/>
          <p:nvPr/>
        </p:nvSpPr>
        <p:spPr>
          <a:xfrm>
            <a:off x="5508104" y="1275606"/>
            <a:ext cx="3384376" cy="143654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zh-CN" sz="1500" dirty="0">
                <a:latin typeface="微软雅黑" panose="020B0503020204020204" pitchFamily="34" charset="-122"/>
                <a:ea typeface="微软雅黑" panose="020B0503020204020204" pitchFamily="34" charset="-122"/>
              </a:rPr>
              <a:t>使用其他阈值定义慢性和首发患者</a:t>
            </a:r>
            <a:r>
              <a:rPr lang="zh-CN" altLang="en-US" sz="1500" dirty="0">
                <a:latin typeface="微软雅黑" panose="020B0503020204020204" pitchFamily="34" charset="-122"/>
                <a:ea typeface="微软雅黑" panose="020B0503020204020204" pitchFamily="34" charset="-122"/>
              </a:rPr>
              <a:t>后模型仍不能诊断首发未用药患者</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表明模型的泛化失败不完全是用于病程导致</a:t>
            </a:r>
          </a:p>
        </p:txBody>
      </p:sp>
      <p:pic>
        <p:nvPicPr>
          <p:cNvPr id="6" name="图片 5">
            <a:extLst>
              <a:ext uri="{FF2B5EF4-FFF2-40B4-BE49-F238E27FC236}">
                <a16:creationId xmlns:a16="http://schemas.microsoft.com/office/drawing/2014/main" id="{48CAB783-A78D-4E22-B716-BFEA82F38A0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849027"/>
            <a:ext cx="5274310" cy="4218940"/>
          </a:xfrm>
          <a:prstGeom prst="rect">
            <a:avLst/>
          </a:prstGeom>
          <a:noFill/>
          <a:ln w="9525">
            <a:noFill/>
            <a:miter lim="800000"/>
            <a:headEnd/>
            <a:tailEnd/>
          </a:ln>
        </p:spPr>
      </p:pic>
    </p:spTree>
    <p:extLst>
      <p:ext uri="{BB962C8B-B14F-4D97-AF65-F5344CB8AC3E}">
        <p14:creationId xmlns:p14="http://schemas.microsoft.com/office/powerpoint/2010/main" val="215141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EF5B4607-9563-409B-93E8-25F0A721BE97}"/>
              </a:ext>
            </a:extLst>
          </p:cNvPr>
          <p:cNvSpPr txBox="1"/>
          <p:nvPr/>
        </p:nvSpPr>
        <p:spPr>
          <a:xfrm>
            <a:off x="5539186" y="1635646"/>
            <a:ext cx="3065262" cy="744050"/>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模型对未用药的各个亚组的识别效果均不佳</a:t>
            </a:r>
            <a:endParaRPr lang="en-US" altLang="zh-CN" sz="15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28840B1-DA61-48DC-AE5E-2148DDCAA341}"/>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264875" y="987574"/>
            <a:ext cx="5274310" cy="3691890"/>
          </a:xfrm>
          <a:prstGeom prst="rect">
            <a:avLst/>
          </a:prstGeom>
          <a:noFill/>
          <a:ln w="9525">
            <a:noFill/>
            <a:miter lim="800000"/>
            <a:headEnd/>
            <a:tailEnd/>
          </a:ln>
        </p:spPr>
      </p:pic>
    </p:spTree>
    <p:extLst>
      <p:ext uri="{BB962C8B-B14F-4D97-AF65-F5344CB8AC3E}">
        <p14:creationId xmlns:p14="http://schemas.microsoft.com/office/powerpoint/2010/main" val="255837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EF5B4607-9563-409B-93E8-25F0A721BE97}"/>
              </a:ext>
            </a:extLst>
          </p:cNvPr>
          <p:cNvSpPr txBox="1"/>
          <p:nvPr/>
        </p:nvSpPr>
        <p:spPr>
          <a:xfrm>
            <a:off x="6372200" y="2499742"/>
            <a:ext cx="2290893" cy="397801"/>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药物对功能连接的影响</a:t>
            </a:r>
          </a:p>
        </p:txBody>
      </p:sp>
      <p:pic>
        <p:nvPicPr>
          <p:cNvPr id="6" name="图片 5">
            <a:extLst>
              <a:ext uri="{FF2B5EF4-FFF2-40B4-BE49-F238E27FC236}">
                <a16:creationId xmlns:a16="http://schemas.microsoft.com/office/drawing/2014/main" id="{1D9F169F-F30C-4A60-8035-28FB3DA409C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814" y="1275606"/>
            <a:ext cx="5274310" cy="2990850"/>
          </a:xfrm>
          <a:prstGeom prst="rect">
            <a:avLst/>
          </a:prstGeom>
          <a:noFill/>
          <a:ln>
            <a:noFill/>
          </a:ln>
        </p:spPr>
      </p:pic>
    </p:spTree>
    <p:extLst>
      <p:ext uri="{BB962C8B-B14F-4D97-AF65-F5344CB8AC3E}">
        <p14:creationId xmlns:p14="http://schemas.microsoft.com/office/powerpoint/2010/main" val="384778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EF5B4607-9563-409B-93E8-25F0A721BE97}"/>
              </a:ext>
            </a:extLst>
          </p:cNvPr>
          <p:cNvSpPr txBox="1"/>
          <p:nvPr/>
        </p:nvSpPr>
        <p:spPr>
          <a:xfrm>
            <a:off x="3851920" y="1563638"/>
            <a:ext cx="2551535" cy="1090298"/>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当控制不同中心</a:t>
            </a:r>
            <a:r>
              <a:rPr lang="zh-CN" altLang="zh-CN" sz="1500" dirty="0">
                <a:latin typeface="微软雅黑" panose="020B0503020204020204" pitchFamily="34" charset="-122"/>
                <a:ea typeface="微软雅黑" panose="020B0503020204020204" pitchFamily="34" charset="-122"/>
              </a:rPr>
              <a:t>，年龄，性别以及头动后</a:t>
            </a:r>
            <a:r>
              <a:rPr lang="zh-CN" altLang="en-US" sz="1500" dirty="0">
                <a:latin typeface="微软雅黑" panose="020B0503020204020204" pitchFamily="34" charset="-122"/>
                <a:ea typeface="微软雅黑" panose="020B0503020204020204" pitchFamily="34" charset="-122"/>
              </a:rPr>
              <a:t>，模型仍对首发未用药患者效果不好</a:t>
            </a:r>
          </a:p>
        </p:txBody>
      </p:sp>
      <p:pic>
        <p:nvPicPr>
          <p:cNvPr id="6" name="图片 5">
            <a:extLst>
              <a:ext uri="{FF2B5EF4-FFF2-40B4-BE49-F238E27FC236}">
                <a16:creationId xmlns:a16="http://schemas.microsoft.com/office/drawing/2014/main" id="{9C302E9D-7D7C-47BF-A956-95804E0CF9D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572" y="771550"/>
            <a:ext cx="3052293" cy="4371950"/>
          </a:xfrm>
          <a:prstGeom prst="rect">
            <a:avLst/>
          </a:prstGeom>
          <a:noFill/>
          <a:ln w="9525">
            <a:noFill/>
            <a:miter lim="800000"/>
            <a:headEnd/>
            <a:tailEnd/>
          </a:ln>
        </p:spPr>
      </p:pic>
    </p:spTree>
    <p:extLst>
      <p:ext uri="{BB962C8B-B14F-4D97-AF65-F5344CB8AC3E}">
        <p14:creationId xmlns:p14="http://schemas.microsoft.com/office/powerpoint/2010/main" val="104041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pic>
        <p:nvPicPr>
          <p:cNvPr id="6" name="图片 5">
            <a:extLst>
              <a:ext uri="{FF2B5EF4-FFF2-40B4-BE49-F238E27FC236}">
                <a16:creationId xmlns:a16="http://schemas.microsoft.com/office/drawing/2014/main" id="{6540D878-239D-4634-ABC3-23004B30A407}"/>
              </a:ext>
            </a:extLst>
          </p:cNvPr>
          <p:cNvPicPr/>
          <p:nvPr/>
        </p:nvPicPr>
        <p:blipFill>
          <a:blip r:embed="rId3" cstate="print"/>
          <a:srcRect/>
          <a:stretch>
            <a:fillRect/>
          </a:stretch>
        </p:blipFill>
        <p:spPr bwMode="auto">
          <a:xfrm>
            <a:off x="107504" y="915566"/>
            <a:ext cx="5112568" cy="3816424"/>
          </a:xfrm>
          <a:prstGeom prst="rect">
            <a:avLst/>
          </a:prstGeom>
          <a:noFill/>
          <a:ln w="9525">
            <a:noFill/>
            <a:miter lim="800000"/>
            <a:headEnd/>
            <a:tailEnd/>
          </a:ln>
        </p:spPr>
      </p:pic>
      <p:sp>
        <p:nvSpPr>
          <p:cNvPr id="7" name="文本框 6">
            <a:extLst>
              <a:ext uri="{FF2B5EF4-FFF2-40B4-BE49-F238E27FC236}">
                <a16:creationId xmlns:a16="http://schemas.microsoft.com/office/drawing/2014/main" id="{A14B8B8F-C091-4A79-83DD-CD3C7EE1B3F1}"/>
              </a:ext>
            </a:extLst>
          </p:cNvPr>
          <p:cNvSpPr txBox="1"/>
          <p:nvPr/>
        </p:nvSpPr>
        <p:spPr>
          <a:xfrm>
            <a:off x="5220072" y="771550"/>
            <a:ext cx="3672408" cy="420653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有意思的是当我们不考虑亚组的诊断效果时，我们的结果与以往的研究一致：即机器学习结合功能连接可以诊断精神分裂症</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但实际情况是以往使用慢性用药患者训练的模型对首发未用药的患者效果不好</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这个结果提示我们对以往报道的模型的临床转化能力应该持谨慎态度，也许使用未用的患者训练模型更好</a:t>
            </a:r>
          </a:p>
        </p:txBody>
      </p:sp>
    </p:spTree>
    <p:extLst>
      <p:ext uri="{BB962C8B-B14F-4D97-AF65-F5344CB8AC3E}">
        <p14:creationId xmlns:p14="http://schemas.microsoft.com/office/powerpoint/2010/main" val="323320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机器学习</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pic>
        <p:nvPicPr>
          <p:cNvPr id="6" name="图片 5">
            <a:extLst>
              <a:ext uri="{FF2B5EF4-FFF2-40B4-BE49-F238E27FC236}">
                <a16:creationId xmlns:a16="http://schemas.microsoft.com/office/drawing/2014/main" id="{41F1E52F-7C4D-491D-B131-7C53F0D52BB5}"/>
              </a:ext>
            </a:extLst>
          </p:cNvPr>
          <p:cNvPicPr/>
          <p:nvPr/>
        </p:nvPicPr>
        <p:blipFill>
          <a:blip r:embed="rId3" cstate="print"/>
          <a:srcRect/>
          <a:stretch>
            <a:fillRect/>
          </a:stretch>
        </p:blipFill>
        <p:spPr bwMode="auto">
          <a:xfrm>
            <a:off x="3563888" y="843558"/>
            <a:ext cx="5274310" cy="3747135"/>
          </a:xfrm>
          <a:prstGeom prst="rect">
            <a:avLst/>
          </a:prstGeom>
          <a:noFill/>
          <a:ln w="9525">
            <a:noFill/>
            <a:miter lim="800000"/>
            <a:headEnd/>
            <a:tailEnd/>
          </a:ln>
        </p:spPr>
      </p:pic>
      <p:grpSp>
        <p:nvGrpSpPr>
          <p:cNvPr id="2" name="组合 1">
            <a:extLst>
              <a:ext uri="{FF2B5EF4-FFF2-40B4-BE49-F238E27FC236}">
                <a16:creationId xmlns:a16="http://schemas.microsoft.com/office/drawing/2014/main" id="{41F956B0-EB5D-4294-8200-65621343C23C}"/>
              </a:ext>
            </a:extLst>
          </p:cNvPr>
          <p:cNvGrpSpPr/>
          <p:nvPr/>
        </p:nvGrpSpPr>
        <p:grpSpPr>
          <a:xfrm>
            <a:off x="349328" y="771550"/>
            <a:ext cx="3070544" cy="4009575"/>
            <a:chOff x="5926718" y="771550"/>
            <a:chExt cx="3070544" cy="4009575"/>
          </a:xfrm>
        </p:grpSpPr>
        <p:sp>
          <p:nvSpPr>
            <p:cNvPr id="8" name="文本框 7">
              <a:extLst>
                <a:ext uri="{FF2B5EF4-FFF2-40B4-BE49-F238E27FC236}">
                  <a16:creationId xmlns:a16="http://schemas.microsoft.com/office/drawing/2014/main" id="{EF5B4607-9563-409B-93E8-25F0A721BE97}"/>
                </a:ext>
              </a:extLst>
            </p:cNvPr>
            <p:cNvSpPr txBox="1"/>
            <p:nvPr/>
          </p:nvSpPr>
          <p:spPr>
            <a:xfrm>
              <a:off x="5986289" y="3336434"/>
              <a:ext cx="3010973" cy="144469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考虑到以往研究在检验模型交叉验证的表现时一般用置换检验，我们也采用置换检验的方法来对交叉验证的结果做统计分析</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置换检验结果与二项检验一致</a:t>
              </a:r>
              <a:endParaRPr lang="en-US" altLang="zh-CN" sz="12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626E99CF-C5DA-44D7-9529-947E1417FD9C}"/>
                </a:ext>
              </a:extLst>
            </p:cNvPr>
            <p:cNvGrpSpPr/>
            <p:nvPr/>
          </p:nvGrpSpPr>
          <p:grpSpPr>
            <a:xfrm>
              <a:off x="5926718" y="771550"/>
              <a:ext cx="2808312" cy="2482515"/>
              <a:chOff x="5926718" y="771550"/>
              <a:chExt cx="2808312" cy="2482515"/>
            </a:xfrm>
          </p:grpSpPr>
          <p:sp>
            <p:nvSpPr>
              <p:cNvPr id="16" name="文本框 15">
                <a:extLst>
                  <a:ext uri="{FF2B5EF4-FFF2-40B4-BE49-F238E27FC236}">
                    <a16:creationId xmlns:a16="http://schemas.microsoft.com/office/drawing/2014/main" id="{0FBE2EA1-CC5A-4E11-B28B-9FE86BCAED79}"/>
                  </a:ext>
                </a:extLst>
              </p:cNvPr>
              <p:cNvSpPr txBox="1"/>
              <p:nvPr/>
            </p:nvSpPr>
            <p:spPr>
              <a:xfrm>
                <a:off x="5998726" y="2730845"/>
                <a:ext cx="504056" cy="523220"/>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Sub n</a:t>
                </a:r>
              </a:p>
              <a:p>
                <a:endParaRPr lang="zh-CN" altLang="en-US" dirty="0">
                  <a:latin typeface="Times New Roman" panose="02020603050405020304" pitchFamily="18" charset="0"/>
                  <a:cs typeface="Times New Roman" panose="02020603050405020304" pitchFamily="18" charset="0"/>
                </a:endParaRPr>
              </a:p>
            </p:txBody>
          </p:sp>
          <p:grpSp>
            <p:nvGrpSpPr>
              <p:cNvPr id="13" name="组合 12">
                <a:extLst>
                  <a:ext uri="{FF2B5EF4-FFF2-40B4-BE49-F238E27FC236}">
                    <a16:creationId xmlns:a16="http://schemas.microsoft.com/office/drawing/2014/main" id="{7CF87EDE-BD61-4ECB-AE92-7931692F413B}"/>
                  </a:ext>
                </a:extLst>
              </p:cNvPr>
              <p:cNvGrpSpPr/>
              <p:nvPr/>
            </p:nvGrpSpPr>
            <p:grpSpPr>
              <a:xfrm>
                <a:off x="5926718" y="771550"/>
                <a:ext cx="2808312" cy="2296436"/>
                <a:chOff x="5652120" y="2723586"/>
                <a:chExt cx="2808312" cy="2296436"/>
              </a:xfrm>
            </p:grpSpPr>
            <p:pic>
              <p:nvPicPr>
                <p:cNvPr id="5" name="图片 4">
                  <a:extLst>
                    <a:ext uri="{FF2B5EF4-FFF2-40B4-BE49-F238E27FC236}">
                      <a16:creationId xmlns:a16="http://schemas.microsoft.com/office/drawing/2014/main" id="{4AFF2029-2B44-474C-8568-F5176F8E2BD8}"/>
                    </a:ext>
                  </a:extLst>
                </p:cNvPr>
                <p:cNvPicPr>
                  <a:picLocks noChangeAspect="1"/>
                </p:cNvPicPr>
                <p:nvPr/>
              </p:nvPicPr>
              <p:blipFill>
                <a:blip r:embed="rId4"/>
                <a:stretch>
                  <a:fillRect/>
                </a:stretch>
              </p:blipFill>
              <p:spPr>
                <a:xfrm>
                  <a:off x="6228184" y="3507854"/>
                  <a:ext cx="2154910" cy="1512168"/>
                </a:xfrm>
                <a:prstGeom prst="rect">
                  <a:avLst/>
                </a:prstGeom>
              </p:spPr>
            </p:pic>
            <p:sp>
              <p:nvSpPr>
                <p:cNvPr id="11" name="文本框 10">
                  <a:extLst>
                    <a:ext uri="{FF2B5EF4-FFF2-40B4-BE49-F238E27FC236}">
                      <a16:creationId xmlns:a16="http://schemas.microsoft.com/office/drawing/2014/main" id="{ABDFAD63-6501-472C-8419-7AE2DD7F1327}"/>
                    </a:ext>
                  </a:extLst>
                </p:cNvPr>
                <p:cNvSpPr txBox="1"/>
                <p:nvPr/>
              </p:nvSpPr>
              <p:spPr>
                <a:xfrm>
                  <a:off x="5724128" y="3579862"/>
                  <a:ext cx="504056" cy="523220"/>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Sub 1</a:t>
                  </a:r>
                </a:p>
                <a:p>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3229F3D-25F8-45A5-B985-0C8A4628D8A6}"/>
                    </a:ext>
                  </a:extLst>
                </p:cNvPr>
                <p:cNvSpPr txBox="1"/>
                <p:nvPr/>
              </p:nvSpPr>
              <p:spPr>
                <a:xfrm>
                  <a:off x="5724128" y="3841472"/>
                  <a:ext cx="504056" cy="523220"/>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Sub 2</a:t>
                  </a:r>
                </a:p>
                <a:p>
                  <a:endParaRPr lang="zh-CN" altLang="en-US"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1F66B45D-B00A-42A2-8301-FEDD8FD0DA5A}"/>
                    </a:ext>
                  </a:extLst>
                </p:cNvPr>
                <p:cNvSpPr txBox="1"/>
                <p:nvPr/>
              </p:nvSpPr>
              <p:spPr>
                <a:xfrm>
                  <a:off x="5724128" y="4211826"/>
                  <a:ext cx="504056" cy="523220"/>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Sub </a:t>
                  </a:r>
                  <a:r>
                    <a:rPr lang="en-US" altLang="zh-CN" sz="1000" dirty="0" err="1">
                      <a:latin typeface="Times New Roman" panose="02020603050405020304" pitchFamily="18" charset="0"/>
                      <a:cs typeface="Times New Roman" panose="02020603050405020304" pitchFamily="18" charset="0"/>
                    </a:rPr>
                    <a:t>i</a:t>
                  </a:r>
                  <a:endParaRPr lang="en-US" altLang="zh-CN" sz="1000"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00F6EE16-71FE-4BC6-BFD0-8190C2BB6B0D}"/>
                    </a:ext>
                  </a:extLst>
                </p:cNvPr>
                <p:cNvSpPr txBox="1"/>
                <p:nvPr/>
              </p:nvSpPr>
              <p:spPr>
                <a:xfrm>
                  <a:off x="6276089" y="3166969"/>
                  <a:ext cx="819980" cy="400110"/>
                </a:xfrm>
                <a:prstGeom prst="rect">
                  <a:avLst/>
                </a:prstGeom>
                <a:noFill/>
              </p:spPr>
              <p:txBody>
                <a:bodyPr wrap="square" rtlCol="0">
                  <a:spAutoFit/>
                </a:bodyPr>
                <a:lstStyle/>
                <a:p>
                  <a:r>
                    <a:rPr lang="zh-CN" altLang="en-US" sz="1000" dirty="0">
                      <a:latin typeface="Times New Roman" panose="02020603050405020304" pitchFamily="18" charset="0"/>
                      <a:cs typeface="Times New Roman" panose="02020603050405020304" pitchFamily="18" charset="0"/>
                    </a:rPr>
                    <a:t>随机打乱</a:t>
                  </a:r>
                  <a:r>
                    <a:rPr lang="en-US" altLang="zh-CN" sz="1000" dirty="0">
                      <a:latin typeface="Times New Roman" panose="02020603050405020304" pitchFamily="18" charset="0"/>
                      <a:cs typeface="Times New Roman" panose="02020603050405020304" pitchFamily="18" charset="0"/>
                    </a:rPr>
                    <a:t>label</a:t>
                  </a:r>
                  <a:r>
                    <a:rPr lang="zh-CN" altLang="en-US" sz="1000" dirty="0">
                      <a:latin typeface="Times New Roman" panose="02020603050405020304" pitchFamily="18" charset="0"/>
                      <a:cs typeface="Times New Roman" panose="02020603050405020304" pitchFamily="18" charset="0"/>
                    </a:rPr>
                    <a:t>的顺序</a:t>
                  </a:r>
                  <a:endParaRPr lang="en-US" altLang="zh-CN" sz="10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5C3567E0-47A5-47FE-BF2B-5968DB123440}"/>
                    </a:ext>
                  </a:extLst>
                </p:cNvPr>
                <p:cNvSpPr txBox="1"/>
                <p:nvPr/>
              </p:nvSpPr>
              <p:spPr>
                <a:xfrm>
                  <a:off x="7452320" y="3166969"/>
                  <a:ext cx="819980" cy="400110"/>
                </a:xfrm>
                <a:prstGeom prst="rect">
                  <a:avLst/>
                </a:prstGeom>
                <a:noFill/>
              </p:spPr>
              <p:txBody>
                <a:bodyPr wrap="square" rtlCol="0">
                  <a:spAutoFit/>
                </a:bodyPr>
                <a:lstStyle/>
                <a:p>
                  <a:r>
                    <a:rPr lang="zh-CN" altLang="en-US" sz="1000" dirty="0">
                      <a:latin typeface="Times New Roman" panose="02020603050405020304" pitchFamily="18" charset="0"/>
                      <a:cs typeface="Times New Roman" panose="02020603050405020304" pitchFamily="18" charset="0"/>
                    </a:rPr>
                    <a:t>保持特征的顺序不变</a:t>
                  </a:r>
                  <a:endParaRPr lang="en-US" altLang="zh-CN" sz="1000"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E19D1E44-AA7E-4BE6-944B-A0EF7999B54B}"/>
                    </a:ext>
                  </a:extLst>
                </p:cNvPr>
                <p:cNvSpPr/>
                <p:nvPr/>
              </p:nvSpPr>
              <p:spPr>
                <a:xfrm>
                  <a:off x="5652120" y="3075806"/>
                  <a:ext cx="2808312" cy="1944216"/>
                </a:xfrm>
                <a:prstGeom prst="rect">
                  <a:avLst/>
                </a:prstGeom>
                <a:noFill/>
                <a:ln>
                  <a:solidFill>
                    <a:srgbClr val="82D8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F114DD4-FE29-4EA4-BA62-FE3E247E59BE}"/>
                    </a:ext>
                  </a:extLst>
                </p:cNvPr>
                <p:cNvSpPr txBox="1"/>
                <p:nvPr/>
              </p:nvSpPr>
              <p:spPr>
                <a:xfrm>
                  <a:off x="6372200" y="2723586"/>
                  <a:ext cx="1584176" cy="397801"/>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置换检验示意图</a:t>
                  </a:r>
                </a:p>
              </p:txBody>
            </p:sp>
          </p:grpSp>
        </p:grpSp>
      </p:grpSp>
    </p:spTree>
    <p:extLst>
      <p:ext uri="{BB962C8B-B14F-4D97-AF65-F5344CB8AC3E}">
        <p14:creationId xmlns:p14="http://schemas.microsoft.com/office/powerpoint/2010/main" val="42868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4" y="2203947"/>
            <a:ext cx="9140694" cy="727843"/>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TextBox 17"/>
          <p:cNvSpPr txBox="1"/>
          <p:nvPr/>
        </p:nvSpPr>
        <p:spPr>
          <a:xfrm>
            <a:off x="2267744" y="2134889"/>
            <a:ext cx="4174818" cy="703206"/>
          </a:xfrm>
          <a:prstGeom prst="rect">
            <a:avLst/>
          </a:prstGeom>
          <a:noFill/>
          <a:ln>
            <a:noFill/>
          </a:ln>
        </p:spPr>
        <p:txBody>
          <a:bodyPr wrap="square" rtlCol="0">
            <a:spAutoFit/>
          </a:bodyPr>
          <a:lstStyle/>
          <a:p>
            <a:pPr>
              <a:lnSpc>
                <a:spcPct val="150000"/>
              </a:lnSpc>
            </a:pPr>
            <a:r>
              <a:rPr lang="zh-CN" altLang="en-US" sz="3000" b="1" dirty="0">
                <a:solidFill>
                  <a:schemeClr val="bg1"/>
                </a:solidFill>
                <a:latin typeface="微软雅黑" panose="020B0503020204020204" pitchFamily="34" charset="-122"/>
                <a:ea typeface="微软雅黑" panose="020B0503020204020204" pitchFamily="34" charset="-122"/>
              </a:rPr>
              <a:t>机器软件开发</a:t>
            </a:r>
          </a:p>
        </p:txBody>
      </p:sp>
      <p:sp>
        <p:nvSpPr>
          <p:cNvPr id="16" name="文本框 15"/>
          <p:cNvSpPr txBox="1"/>
          <p:nvPr/>
        </p:nvSpPr>
        <p:spPr>
          <a:xfrm>
            <a:off x="1140515" y="2091787"/>
            <a:ext cx="1003801" cy="1015343"/>
          </a:xfrm>
          <a:prstGeom prst="rect">
            <a:avLst/>
          </a:prstGeom>
          <a:noFill/>
        </p:spPr>
        <p:txBody>
          <a:bodyPr wrap="none" rtlCol="0">
            <a:spAutoFit/>
          </a:bodyPr>
          <a:lstStyle/>
          <a:p>
            <a:r>
              <a:rPr lang="en-US" altLang="zh-CN" sz="5998" dirty="0">
                <a:solidFill>
                  <a:schemeClr val="bg1"/>
                </a:solidFill>
                <a:latin typeface="Impact" panose="020B0806030902050204" pitchFamily="34" charset="0"/>
              </a:rPr>
              <a:t>03</a:t>
            </a:r>
            <a:endParaRPr lang="zh-CN" altLang="en-US" sz="5998" dirty="0">
              <a:solidFill>
                <a:schemeClr val="bg1"/>
              </a:solidFill>
              <a:latin typeface="Impact" panose="020B0806030902050204" pitchFamily="34" charset="0"/>
            </a:endParaRPr>
          </a:p>
        </p:txBody>
      </p:sp>
    </p:spTree>
    <p:extLst>
      <p:ext uri="{BB962C8B-B14F-4D97-AF65-F5344CB8AC3E}">
        <p14:creationId xmlns:p14="http://schemas.microsoft.com/office/powerpoint/2010/main" val="228561691"/>
      </p:ext>
    </p:extLst>
  </p:cSld>
  <p:clrMapOvr>
    <a:masterClrMapping/>
  </p:clrMapOvr>
  <mc:AlternateContent xmlns:mc="http://schemas.openxmlformats.org/markup-compatibility/2006" xmlns:p14="http://schemas.microsoft.com/office/powerpoint/2010/main">
    <mc:Choice Requires="p14">
      <p:transition p14:dur="10" advTm="2870">
        <p:fade/>
      </p:transition>
    </mc:Choice>
    <mc:Fallback xmlns="">
      <p:transition advTm="28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0-#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机器软件开发</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0CDD602E-285B-4E24-9A3D-6FA69176D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169" y="699542"/>
            <a:ext cx="2592288" cy="4359756"/>
          </a:xfrm>
          <a:prstGeom prst="rect">
            <a:avLst/>
          </a:prstGeom>
        </p:spPr>
      </p:pic>
      <p:sp>
        <p:nvSpPr>
          <p:cNvPr id="9" name="矩形 8">
            <a:extLst>
              <a:ext uri="{FF2B5EF4-FFF2-40B4-BE49-F238E27FC236}">
                <a16:creationId xmlns:a16="http://schemas.microsoft.com/office/drawing/2014/main" id="{2D4D358F-2964-484D-B483-F774EB2CE8F7}"/>
              </a:ext>
            </a:extLst>
          </p:cNvPr>
          <p:cNvSpPr/>
          <p:nvPr/>
        </p:nvSpPr>
        <p:spPr>
          <a:xfrm>
            <a:off x="327831" y="1676834"/>
            <a:ext cx="3642858" cy="1754326"/>
          </a:xfrm>
          <a:prstGeom prst="rect">
            <a:avLst/>
          </a:prstGeom>
          <a:noFill/>
          <a:scene3d>
            <a:camera prst="isometricOffAxis1Right"/>
            <a:lightRig rig="threePt" dir="t"/>
          </a:scene3d>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a:ln/>
                <a:solidFill>
                  <a:schemeClr val="accent3"/>
                </a:solidFill>
                <a:effectLst/>
              </a:rPr>
              <a:t>工欲善其事必先利其器！</a:t>
            </a:r>
          </a:p>
        </p:txBody>
      </p:sp>
      <p:pic>
        <p:nvPicPr>
          <p:cNvPr id="19" name="图片 18">
            <a:extLst>
              <a:ext uri="{FF2B5EF4-FFF2-40B4-BE49-F238E27FC236}">
                <a16:creationId xmlns:a16="http://schemas.microsoft.com/office/drawing/2014/main" id="{AC71EB7E-DFCF-4355-8BF1-C36186A19A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248" y="1736337"/>
            <a:ext cx="1683582" cy="1711442"/>
          </a:xfrm>
          <a:prstGeom prst="rect">
            <a:avLst/>
          </a:prstGeom>
        </p:spPr>
      </p:pic>
      <p:pic>
        <p:nvPicPr>
          <p:cNvPr id="24" name="图片 23">
            <a:extLst>
              <a:ext uri="{FF2B5EF4-FFF2-40B4-BE49-F238E27FC236}">
                <a16:creationId xmlns:a16="http://schemas.microsoft.com/office/drawing/2014/main" id="{A5F48664-BF7F-435A-AD69-09565D071B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9457" y="746655"/>
            <a:ext cx="2599914" cy="965249"/>
          </a:xfrm>
          <a:prstGeom prst="rect">
            <a:avLst/>
          </a:prstGeom>
        </p:spPr>
      </p:pic>
      <p:pic>
        <p:nvPicPr>
          <p:cNvPr id="26" name="图片 25">
            <a:extLst>
              <a:ext uri="{FF2B5EF4-FFF2-40B4-BE49-F238E27FC236}">
                <a16:creationId xmlns:a16="http://schemas.microsoft.com/office/drawing/2014/main" id="{74DB6836-F90B-4DBB-BF9A-1F249510E3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4248" y="3701526"/>
            <a:ext cx="1754612" cy="1347614"/>
          </a:xfrm>
          <a:prstGeom prst="rect">
            <a:avLst/>
          </a:prstGeom>
        </p:spPr>
      </p:pic>
      <p:sp>
        <p:nvSpPr>
          <p:cNvPr id="31" name="文本框 30">
            <a:extLst>
              <a:ext uri="{FF2B5EF4-FFF2-40B4-BE49-F238E27FC236}">
                <a16:creationId xmlns:a16="http://schemas.microsoft.com/office/drawing/2014/main" id="{03427786-45A4-412E-933E-71AE5CBC9C99}"/>
              </a:ext>
            </a:extLst>
          </p:cNvPr>
          <p:cNvSpPr txBox="1"/>
          <p:nvPr/>
        </p:nvSpPr>
        <p:spPr>
          <a:xfrm>
            <a:off x="295573" y="4088888"/>
            <a:ext cx="309634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https://github.com/lichao312214129/easylearn</a:t>
            </a:r>
          </a:p>
        </p:txBody>
      </p:sp>
    </p:spTree>
    <p:extLst>
      <p:ext uri="{BB962C8B-B14F-4D97-AF65-F5344CB8AC3E}">
        <p14:creationId xmlns:p14="http://schemas.microsoft.com/office/powerpoint/2010/main" val="201349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56288" y="91352"/>
            <a:ext cx="4158824" cy="504056"/>
            <a:chOff x="-252536" y="123478"/>
            <a:chExt cx="4158824" cy="504056"/>
          </a:xfrm>
        </p:grpSpPr>
        <p:sp>
          <p:nvSpPr>
            <p:cNvPr id="46" name="五边形 45"/>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机器软件开发</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a:extLst>
              <a:ext uri="{FF2B5EF4-FFF2-40B4-BE49-F238E27FC236}">
                <a16:creationId xmlns:a16="http://schemas.microsoft.com/office/drawing/2014/main" id="{AB9D57C4-FD24-458B-BE33-A79448505EF5}"/>
              </a:ext>
            </a:extLst>
          </p:cNvPr>
          <p:cNvSpPr/>
          <p:nvPr/>
        </p:nvSpPr>
        <p:spPr>
          <a:xfrm>
            <a:off x="6443260" y="91352"/>
            <a:ext cx="2449220" cy="552721"/>
          </a:xfrm>
          <a:prstGeom prst="rect">
            <a:avLst/>
          </a:prstGeom>
          <a:solidFill>
            <a:srgbClr val="568D11"/>
          </a:solidFill>
          <a:ln>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19066B23-AF55-4C23-B090-92165F718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843558"/>
            <a:ext cx="4455957" cy="4011910"/>
          </a:xfrm>
          <a:prstGeom prst="rect">
            <a:avLst/>
          </a:prstGeom>
        </p:spPr>
      </p:pic>
      <p:sp>
        <p:nvSpPr>
          <p:cNvPr id="34" name="矩形: 圆角 33">
            <a:extLst>
              <a:ext uri="{FF2B5EF4-FFF2-40B4-BE49-F238E27FC236}">
                <a16:creationId xmlns:a16="http://schemas.microsoft.com/office/drawing/2014/main" id="{FA1DC7A3-9D63-47AD-9A18-ECCA3FFF1DC6}"/>
              </a:ext>
            </a:extLst>
          </p:cNvPr>
          <p:cNvSpPr/>
          <p:nvPr/>
        </p:nvSpPr>
        <p:spPr>
          <a:xfrm>
            <a:off x="611560" y="1347614"/>
            <a:ext cx="792088" cy="14401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CF02B2C6-3341-4DA0-A37A-819B72564817}"/>
              </a:ext>
            </a:extLst>
          </p:cNvPr>
          <p:cNvSpPr/>
          <p:nvPr/>
        </p:nvSpPr>
        <p:spPr>
          <a:xfrm>
            <a:off x="1601864" y="1347614"/>
            <a:ext cx="792088" cy="14401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02922181-D3E3-4C06-9FA3-2B5EBF6B68B2}"/>
              </a:ext>
            </a:extLst>
          </p:cNvPr>
          <p:cNvSpPr/>
          <p:nvPr/>
        </p:nvSpPr>
        <p:spPr>
          <a:xfrm>
            <a:off x="2617369" y="1347614"/>
            <a:ext cx="792088" cy="14401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2867039B-37F9-43FA-A3B0-D0988A249AB2}"/>
              </a:ext>
            </a:extLst>
          </p:cNvPr>
          <p:cNvSpPr/>
          <p:nvPr/>
        </p:nvSpPr>
        <p:spPr>
          <a:xfrm>
            <a:off x="3801009" y="1347614"/>
            <a:ext cx="792088" cy="144016"/>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08088A3F-3121-4697-829A-3386784BAD2D}"/>
              </a:ext>
            </a:extLst>
          </p:cNvPr>
          <p:cNvSpPr txBox="1"/>
          <p:nvPr/>
        </p:nvSpPr>
        <p:spPr>
          <a:xfrm>
            <a:off x="5220072" y="771550"/>
            <a:ext cx="3672408" cy="1782796"/>
          </a:xfrm>
          <a:prstGeom prst="rect">
            <a:avLst/>
          </a:prstGeom>
          <a:noFill/>
        </p:spPr>
        <p:txBody>
          <a:bodyPr wrap="square">
            <a:spAutoFit/>
          </a:bodyPr>
          <a:lstStyle/>
          <a:p>
            <a:pPr algn="just">
              <a:lnSpc>
                <a:spcPct val="150000"/>
              </a:lnSpc>
            </a:pPr>
            <a:r>
              <a:rPr lang="zh-CN" altLang="en-US" sz="1500" dirty="0">
                <a:latin typeface="微软雅黑" panose="020B0503020204020204" pitchFamily="34" charset="-122"/>
                <a:ea typeface="微软雅黑" panose="020B0503020204020204" pitchFamily="34" charset="-122"/>
              </a:rPr>
              <a:t>功能：</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分类</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回归</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聚类</a:t>
            </a: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500" dirty="0">
                <a:latin typeface="微软雅黑" panose="020B0503020204020204" pitchFamily="34" charset="-122"/>
                <a:ea typeface="微软雅黑" panose="020B0503020204020204" pitchFamily="34" charset="-122"/>
              </a:rPr>
              <a:t>深度学习</a:t>
            </a:r>
          </a:p>
        </p:txBody>
      </p:sp>
    </p:spTree>
    <p:extLst>
      <p:ext uri="{BB962C8B-B14F-4D97-AF65-F5344CB8AC3E}">
        <p14:creationId xmlns:p14="http://schemas.microsoft.com/office/powerpoint/2010/main" val="40096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网线"/>
          <p:cNvGrpSpPr>
            <a:grpSpLocks/>
          </p:cNvGrpSpPr>
          <p:nvPr/>
        </p:nvGrpSpPr>
        <p:grpSpPr bwMode="auto">
          <a:xfrm>
            <a:off x="122366" y="1131590"/>
            <a:ext cx="3163922" cy="3329037"/>
            <a:chOff x="1937437" y="1332541"/>
            <a:chExt cx="3986578" cy="4192919"/>
          </a:xfrm>
        </p:grpSpPr>
        <p:sp>
          <p:nvSpPr>
            <p:cNvPr id="3" name="Line 16"/>
            <p:cNvSpPr>
              <a:spLocks noChangeShapeType="1"/>
            </p:cNvSpPr>
            <p:nvPr/>
          </p:nvSpPr>
          <p:spPr bwMode="gray">
            <a:xfrm>
              <a:off x="1937437" y="3430588"/>
              <a:ext cx="3986578" cy="0"/>
            </a:xfrm>
            <a:prstGeom prst="line">
              <a:avLst/>
            </a:prstGeom>
            <a:noFill/>
            <a:ln w="28575">
              <a:solidFill>
                <a:srgbClr val="808080">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4" name="Line 17"/>
            <p:cNvSpPr>
              <a:spLocks noChangeShapeType="1"/>
            </p:cNvSpPr>
            <p:nvPr/>
          </p:nvSpPr>
          <p:spPr bwMode="gray">
            <a:xfrm>
              <a:off x="3931520" y="1332541"/>
              <a:ext cx="0" cy="4192919"/>
            </a:xfrm>
            <a:prstGeom prst="line">
              <a:avLst/>
            </a:prstGeom>
            <a:noFill/>
            <a:ln w="28575">
              <a:solidFill>
                <a:srgbClr val="808080">
                  <a:alpha val="5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5" name="Oval 10"/>
            <p:cNvSpPr>
              <a:spLocks noChangeArrowheads="1"/>
            </p:cNvSpPr>
            <p:nvPr/>
          </p:nvSpPr>
          <p:spPr bwMode="gray">
            <a:xfrm>
              <a:off x="2332760" y="1808648"/>
              <a:ext cx="3192756" cy="3216899"/>
            </a:xfrm>
            <a:prstGeom prst="ellipse">
              <a:avLst/>
            </a:prstGeom>
            <a:noFill/>
            <a:ln w="9525">
              <a:solidFill>
                <a:srgbClr val="B2B2B2">
                  <a:alpha val="50000"/>
                </a:srgbClr>
              </a:solidFill>
              <a:round/>
              <a:headEnd/>
              <a:tailEnd/>
            </a:ln>
            <a:effectLst/>
            <a:extLst>
              <a:ext uri="{909E8E84-426E-40DD-AFC4-6F175D3DCCD1}">
                <a14:hiddenFill xmlns:a14="http://schemas.microsoft.com/office/drawing/2010/main">
                  <a:solidFill>
                    <a:schemeClr val="accent1">
                      <a:alpha val="64999"/>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6" name="Oval 15"/>
            <p:cNvSpPr>
              <a:spLocks noChangeArrowheads="1"/>
            </p:cNvSpPr>
            <p:nvPr/>
          </p:nvSpPr>
          <p:spPr bwMode="auto">
            <a:xfrm>
              <a:off x="2135892" y="1600749"/>
              <a:ext cx="3608719" cy="3643808"/>
            </a:xfrm>
            <a:prstGeom prst="ellipse">
              <a:avLst/>
            </a:prstGeom>
            <a:noFill/>
            <a:ln w="19050">
              <a:solidFill>
                <a:srgbClr val="B2B2B2">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grpSp>
      <p:grpSp>
        <p:nvGrpSpPr>
          <p:cNvPr id="7" name="标题"/>
          <p:cNvGrpSpPr>
            <a:grpSpLocks/>
          </p:cNvGrpSpPr>
          <p:nvPr/>
        </p:nvGrpSpPr>
        <p:grpSpPr bwMode="auto">
          <a:xfrm>
            <a:off x="638417" y="1731464"/>
            <a:ext cx="2117958" cy="2160256"/>
            <a:chOff x="579" y="1589"/>
            <a:chExt cx="1358" cy="1358"/>
          </a:xfrm>
          <a:solidFill>
            <a:srgbClr val="568D11"/>
          </a:solidFill>
        </p:grpSpPr>
        <p:sp>
          <p:nvSpPr>
            <p:cNvPr id="8" name="Oval 12"/>
            <p:cNvSpPr>
              <a:spLocks noChangeArrowheads="1"/>
            </p:cNvSpPr>
            <p:nvPr/>
          </p:nvSpPr>
          <p:spPr bwMode="gray">
            <a:xfrm>
              <a:off x="579" y="1589"/>
              <a:ext cx="1358" cy="1358"/>
            </a:xfrm>
            <a:prstGeom prst="ellipse">
              <a:avLst/>
            </a:prstGeom>
            <a:grpFill/>
            <a:ln w="38100">
              <a:solidFill>
                <a:srgbClr val="F8F8F8"/>
              </a:solidFill>
              <a:round/>
              <a:headEnd/>
              <a:tailEnd/>
            </a:ln>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9" name="Oval 13"/>
            <p:cNvSpPr>
              <a:spLocks noChangeArrowheads="1"/>
            </p:cNvSpPr>
            <p:nvPr/>
          </p:nvSpPr>
          <p:spPr bwMode="gray">
            <a:xfrm>
              <a:off x="635" y="1642"/>
              <a:ext cx="1245" cy="1246"/>
            </a:xfrm>
            <a:prstGeom prst="ellipse">
              <a:avLst/>
            </a:prstGeom>
            <a:grpFill/>
            <a:ln>
              <a:noFill/>
            </a:ln>
            <a:effectLst>
              <a:outerShdw algn="ctr" rotWithShape="0">
                <a:srgbClr val="000000">
                  <a:alpha val="50000"/>
                </a:srgbClr>
              </a:outerShdw>
            </a:effectLst>
            <a:extLst>
              <a:ext uri="{91240B29-F687-4F45-9708-019B960494DF}">
                <a14:hiddenLine xmlns:a14="http://schemas.microsoft.com/office/drawing/2010/main" w="9525">
                  <a:solidFill>
                    <a:srgbClr val="DDDDDD"/>
                  </a:solidFill>
                  <a:round/>
                  <a:headEnd/>
                  <a:tailEnd/>
                </a14:hiddenLine>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10" name="Oval 14"/>
            <p:cNvSpPr>
              <a:spLocks noChangeArrowheads="1"/>
            </p:cNvSpPr>
            <p:nvPr/>
          </p:nvSpPr>
          <p:spPr bwMode="gray">
            <a:xfrm>
              <a:off x="865" y="1880"/>
              <a:ext cx="797" cy="798"/>
            </a:xfrm>
            <a:prstGeom prst="ellipse">
              <a:avLst/>
            </a:prstGeom>
            <a:grpFill/>
            <a:ln>
              <a:noFill/>
            </a:ln>
            <a:effectLst/>
            <a:extLst>
              <a:ext uri="{91240B29-F687-4F45-9708-019B960494DF}">
                <a14:hiddenLine xmlns:a14="http://schemas.microsoft.com/office/drawing/2010/main" w="9525">
                  <a:solidFill>
                    <a:srgbClr val="B2B2B2"/>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algn="ctr" eaLnBrk="1" fontAlgn="auto" hangingPunct="1">
                <a:spcBef>
                  <a:spcPts val="0"/>
                </a:spcBef>
                <a:spcAft>
                  <a:spcPts val="0"/>
                </a:spcAft>
                <a:defRPr/>
              </a:pPr>
              <a:r>
                <a:rPr lang="zh-CN" altLang="en-US" sz="2000" b="1" kern="0" dirty="0">
                  <a:solidFill>
                    <a:srgbClr val="FFFFFF"/>
                  </a:solidFill>
                  <a:latin typeface="Arial" panose="020B0604020202020204" pitchFamily="34" charset="0"/>
                  <a:ea typeface="微软雅黑" pitchFamily="34" charset="-122"/>
                </a:rPr>
                <a:t>重性精神疾病</a:t>
              </a:r>
            </a:p>
          </p:txBody>
        </p:sp>
      </p:grpSp>
      <p:sp>
        <p:nvSpPr>
          <p:cNvPr id="11" name="文本5"/>
          <p:cNvSpPr>
            <a:spLocks noChangeArrowheads="1"/>
          </p:cNvSpPr>
          <p:nvPr/>
        </p:nvSpPr>
        <p:spPr bwMode="black">
          <a:xfrm>
            <a:off x="2583194" y="3953370"/>
            <a:ext cx="1854756"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72576" tIns="36288" rIns="72576" bIns="36288" anchor="ctr">
            <a:spAutoFit/>
          </a:bodyPr>
          <a:lstStyle/>
          <a:p>
            <a:pPr>
              <a:defRPr/>
            </a:pPr>
            <a:r>
              <a:rPr lang="zh-CN" altLang="en-US" sz="1400" kern="0" dirty="0">
                <a:latin typeface="Arial" panose="020B0604020202020204" pitchFamily="34" charset="0"/>
                <a:ea typeface="微软雅黑" pitchFamily="34" charset="-122"/>
              </a:rPr>
              <a:t>治疗无效比例高</a:t>
            </a:r>
            <a:endParaRPr lang="en-US" altLang="zh-CN" sz="1400" kern="0" dirty="0">
              <a:latin typeface="Arial" panose="020B0604020202020204" pitchFamily="34" charset="0"/>
              <a:ea typeface="微软雅黑" pitchFamily="34" charset="-122"/>
            </a:endParaRPr>
          </a:p>
        </p:txBody>
      </p:sp>
      <p:sp>
        <p:nvSpPr>
          <p:cNvPr id="12" name="文本4"/>
          <p:cNvSpPr>
            <a:spLocks noChangeArrowheads="1"/>
          </p:cNvSpPr>
          <p:nvPr/>
        </p:nvSpPr>
        <p:spPr bwMode="black">
          <a:xfrm>
            <a:off x="3166091" y="3448445"/>
            <a:ext cx="3136575"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defRPr/>
            </a:pPr>
            <a:r>
              <a:rPr lang="zh-CN" altLang="en-US" sz="1400" kern="0" dirty="0">
                <a:latin typeface="Arial" panose="020B0604020202020204" pitchFamily="34" charset="0"/>
                <a:ea typeface="微软雅黑" pitchFamily="34" charset="-122"/>
              </a:rPr>
              <a:t>分类和疾病的神经生物学机制不匹配</a:t>
            </a:r>
            <a:endParaRPr lang="en-US" altLang="zh-CN" sz="1400" kern="0" dirty="0">
              <a:latin typeface="Arial" panose="020B0604020202020204" pitchFamily="34" charset="0"/>
              <a:ea typeface="微软雅黑" pitchFamily="34" charset="-122"/>
            </a:endParaRPr>
          </a:p>
        </p:txBody>
      </p:sp>
      <p:sp>
        <p:nvSpPr>
          <p:cNvPr id="13" name="文本3"/>
          <p:cNvSpPr>
            <a:spLocks noChangeArrowheads="1"/>
          </p:cNvSpPr>
          <p:nvPr/>
        </p:nvSpPr>
        <p:spPr bwMode="black">
          <a:xfrm>
            <a:off x="3365670" y="2667496"/>
            <a:ext cx="2173750"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defRPr/>
            </a:pPr>
            <a:r>
              <a:rPr lang="zh-CN" altLang="en-US" sz="1400" kern="0" dirty="0">
                <a:latin typeface="Arial" panose="020B0604020202020204" pitchFamily="34" charset="0"/>
                <a:ea typeface="微软雅黑" pitchFamily="34" charset="-122"/>
              </a:rPr>
              <a:t>缺乏客观的生物学标记物</a:t>
            </a:r>
            <a:endParaRPr lang="en-US" altLang="zh-CN" sz="1400" kern="0" dirty="0">
              <a:latin typeface="Arial" panose="020B0604020202020204" pitchFamily="34" charset="0"/>
              <a:ea typeface="微软雅黑" pitchFamily="34" charset="-122"/>
            </a:endParaRPr>
          </a:p>
        </p:txBody>
      </p:sp>
      <p:sp>
        <p:nvSpPr>
          <p:cNvPr id="14" name="文本2"/>
          <p:cNvSpPr>
            <a:spLocks noChangeArrowheads="1"/>
          </p:cNvSpPr>
          <p:nvPr/>
        </p:nvSpPr>
        <p:spPr bwMode="black">
          <a:xfrm>
            <a:off x="3153986" y="1970061"/>
            <a:ext cx="1955020"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r>
              <a:rPr lang="zh-CN" altLang="en-US" sz="1400" kern="0" dirty="0">
                <a:latin typeface="Arial" panose="020B0604020202020204" pitchFamily="34" charset="0"/>
                <a:ea typeface="微软雅黑" pitchFamily="34" charset="-122"/>
              </a:rPr>
              <a:t>诊断完全依靠临床症状</a:t>
            </a:r>
            <a:endParaRPr lang="en-US" altLang="zh-CN" sz="1400" kern="0" dirty="0">
              <a:latin typeface="Arial" panose="020B0604020202020204" pitchFamily="34" charset="0"/>
              <a:ea typeface="微软雅黑" pitchFamily="34" charset="-122"/>
            </a:endParaRPr>
          </a:p>
        </p:txBody>
      </p:sp>
      <p:sp>
        <p:nvSpPr>
          <p:cNvPr id="15" name="文本1"/>
          <p:cNvSpPr>
            <a:spLocks noChangeArrowheads="1"/>
          </p:cNvSpPr>
          <p:nvPr/>
        </p:nvSpPr>
        <p:spPr bwMode="black">
          <a:xfrm>
            <a:off x="2541613" y="1345078"/>
            <a:ext cx="4431372" cy="2887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lIns="72576" tIns="36288" rIns="72576" bIns="36288" anchor="ctr">
            <a:spAutoFit/>
          </a:bodyPr>
          <a:lstStyle/>
          <a:p>
            <a:pPr>
              <a:defRPr/>
            </a:pPr>
            <a:r>
              <a:rPr lang="zh-CN" altLang="en-US" sz="1400" kern="0" dirty="0">
                <a:latin typeface="Arial" panose="020B0604020202020204" pitchFamily="34" charset="0"/>
                <a:ea typeface="微软雅黑" pitchFamily="34" charset="-122"/>
              </a:rPr>
              <a:t>发病率，致残率和致死率高，严重影响人类的身心健康</a:t>
            </a:r>
            <a:endParaRPr lang="en-US" altLang="zh-CN" sz="1400" kern="0" dirty="0">
              <a:latin typeface="Arial" panose="020B0604020202020204" pitchFamily="34" charset="0"/>
              <a:ea typeface="微软雅黑" pitchFamily="34" charset="-122"/>
            </a:endParaRPr>
          </a:p>
        </p:txBody>
      </p:sp>
      <p:grpSp>
        <p:nvGrpSpPr>
          <p:cNvPr id="16" name="圆圈1"/>
          <p:cNvGrpSpPr>
            <a:grpSpLocks/>
          </p:cNvGrpSpPr>
          <p:nvPr/>
        </p:nvGrpSpPr>
        <p:grpSpPr bwMode="auto">
          <a:xfrm>
            <a:off x="2212040" y="1329950"/>
            <a:ext cx="302565" cy="302549"/>
            <a:chOff x="2928" y="2208"/>
            <a:chExt cx="262" cy="262"/>
          </a:xfrm>
          <a:solidFill>
            <a:srgbClr val="568D11"/>
          </a:solidFill>
        </p:grpSpPr>
        <p:sp>
          <p:nvSpPr>
            <p:cNvPr id="17" name="Oval 19"/>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18" name="Oval 20"/>
            <p:cNvSpPr>
              <a:spLocks noChangeArrowheads="1"/>
            </p:cNvSpPr>
            <p:nvPr/>
          </p:nvSpPr>
          <p:spPr bwMode="gray">
            <a:xfrm>
              <a:off x="2953"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grpSp>
      <p:grpSp>
        <p:nvGrpSpPr>
          <p:cNvPr id="19" name="圆圈2"/>
          <p:cNvGrpSpPr>
            <a:grpSpLocks/>
          </p:cNvGrpSpPr>
          <p:nvPr/>
        </p:nvGrpSpPr>
        <p:grpSpPr bwMode="auto">
          <a:xfrm>
            <a:off x="2845449" y="1957669"/>
            <a:ext cx="302565" cy="302549"/>
            <a:chOff x="2928" y="2208"/>
            <a:chExt cx="262" cy="262"/>
          </a:xfrm>
          <a:solidFill>
            <a:schemeClr val="tx1">
              <a:lumMod val="85000"/>
              <a:lumOff val="15000"/>
            </a:schemeClr>
          </a:solidFill>
        </p:grpSpPr>
        <p:sp>
          <p:nvSpPr>
            <p:cNvPr id="20" name="Oval 28"/>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21" name="Oval 29"/>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grpSp>
      <p:grpSp>
        <p:nvGrpSpPr>
          <p:cNvPr id="22" name="圆圈3"/>
          <p:cNvGrpSpPr>
            <a:grpSpLocks/>
          </p:cNvGrpSpPr>
          <p:nvPr/>
        </p:nvGrpSpPr>
        <p:grpSpPr bwMode="auto">
          <a:xfrm>
            <a:off x="3051871" y="2641937"/>
            <a:ext cx="302565" cy="302549"/>
            <a:chOff x="2928" y="2208"/>
            <a:chExt cx="262" cy="262"/>
          </a:xfrm>
          <a:solidFill>
            <a:srgbClr val="568D11"/>
          </a:solidFill>
        </p:grpSpPr>
        <p:sp>
          <p:nvSpPr>
            <p:cNvPr id="23" name="Oval 31"/>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24" name="Oval 32"/>
            <p:cNvSpPr>
              <a:spLocks noChangeArrowheads="1"/>
            </p:cNvSpPr>
            <p:nvPr/>
          </p:nvSpPr>
          <p:spPr bwMode="gray">
            <a:xfrm>
              <a:off x="2950"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grpSp>
      <p:grpSp>
        <p:nvGrpSpPr>
          <p:cNvPr id="25" name="圆圈4"/>
          <p:cNvGrpSpPr>
            <a:grpSpLocks/>
          </p:cNvGrpSpPr>
          <p:nvPr/>
        </p:nvGrpSpPr>
        <p:grpSpPr bwMode="auto">
          <a:xfrm>
            <a:off x="2836966" y="3368622"/>
            <a:ext cx="302565" cy="302549"/>
            <a:chOff x="2928" y="2208"/>
            <a:chExt cx="262" cy="262"/>
          </a:xfrm>
          <a:solidFill>
            <a:srgbClr val="0070C0"/>
          </a:solidFill>
        </p:grpSpPr>
        <p:sp>
          <p:nvSpPr>
            <p:cNvPr id="26" name="Oval 34"/>
            <p:cNvSpPr>
              <a:spLocks noChangeArrowheads="1"/>
            </p:cNvSpPr>
            <p:nvPr/>
          </p:nvSpPr>
          <p:spPr bwMode="gray">
            <a:xfrm>
              <a:off x="2928" y="2208"/>
              <a:ext cx="262" cy="262"/>
            </a:xfrm>
            <a:prstGeom prst="ellipse">
              <a:avLst/>
            </a:prstGeom>
            <a:solidFill>
              <a:schemeClr val="tx1">
                <a:lumMod val="85000"/>
                <a:lumOff val="15000"/>
              </a:schemeClr>
            </a:solid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27" name="Oval 35"/>
            <p:cNvSpPr>
              <a:spLocks noChangeArrowheads="1"/>
            </p:cNvSpPr>
            <p:nvPr/>
          </p:nvSpPr>
          <p:spPr bwMode="gray">
            <a:xfrm>
              <a:off x="2951" y="2230"/>
              <a:ext cx="218" cy="218"/>
            </a:xfrm>
            <a:prstGeom prst="ellipse">
              <a:avLst/>
            </a:prstGeom>
            <a:solidFill>
              <a:schemeClr val="tx1">
                <a:lumMod val="85000"/>
                <a:lumOff val="15000"/>
              </a:schemeClr>
            </a:soli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grpSp>
      <p:grpSp>
        <p:nvGrpSpPr>
          <p:cNvPr id="28" name="圆圈5"/>
          <p:cNvGrpSpPr>
            <a:grpSpLocks/>
          </p:cNvGrpSpPr>
          <p:nvPr/>
        </p:nvGrpSpPr>
        <p:grpSpPr bwMode="auto">
          <a:xfrm>
            <a:off x="2279905" y="3922824"/>
            <a:ext cx="302565" cy="302549"/>
            <a:chOff x="2928" y="2208"/>
            <a:chExt cx="262" cy="262"/>
          </a:xfrm>
          <a:solidFill>
            <a:srgbClr val="568D11"/>
          </a:solidFill>
        </p:grpSpPr>
        <p:sp>
          <p:nvSpPr>
            <p:cNvPr id="29" name="Oval 37"/>
            <p:cNvSpPr>
              <a:spLocks noChangeArrowheads="1"/>
            </p:cNvSpPr>
            <p:nvPr/>
          </p:nvSpPr>
          <p:spPr bwMode="gray">
            <a:xfrm>
              <a:off x="2928" y="2208"/>
              <a:ext cx="262" cy="262"/>
            </a:xfrm>
            <a:prstGeom prst="ellipse">
              <a:avLst/>
            </a:prstGeom>
            <a:grpFill/>
            <a:ln w="12700">
              <a:solidFill>
                <a:srgbClr val="F8F8F8"/>
              </a:solidFill>
              <a:round/>
              <a:headEnd/>
              <a:tailEnd/>
            </a:ln>
            <a:effectLst>
              <a:outerShdw dist="35921" dir="2700000" algn="ctr" rotWithShape="0">
                <a:srgbClr val="1C1C1C">
                  <a:alpha val="50000"/>
                </a:srgbClr>
              </a:outerShdw>
            </a:effec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sp>
          <p:nvSpPr>
            <p:cNvPr id="30" name="Oval 38"/>
            <p:cNvSpPr>
              <a:spLocks noChangeArrowheads="1"/>
            </p:cNvSpPr>
            <p:nvPr/>
          </p:nvSpPr>
          <p:spPr bwMode="gray">
            <a:xfrm>
              <a:off x="2949" y="2230"/>
              <a:ext cx="218" cy="218"/>
            </a:xfrm>
            <a:prstGeom prst="ellipse">
              <a:avLst/>
            </a:prstGeom>
            <a:grp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pPr eaLnBrk="1" fontAlgn="auto" hangingPunct="1">
                <a:spcBef>
                  <a:spcPts val="0"/>
                </a:spcBef>
                <a:spcAft>
                  <a:spcPts val="0"/>
                </a:spcAft>
                <a:defRPr/>
              </a:pPr>
              <a:endParaRPr lang="zh-CN" altLang="en-US" sz="1400" kern="0" dirty="0">
                <a:solidFill>
                  <a:sysClr val="windowText" lastClr="000000"/>
                </a:solidFill>
                <a:latin typeface="Arial" panose="020B0604020202020204" pitchFamily="34" charset="0"/>
                <a:ea typeface="微软雅黑" pitchFamily="34" charset="-122"/>
              </a:endParaRPr>
            </a:p>
          </p:txBody>
        </p:sp>
      </p:grpSp>
      <p:grpSp>
        <p:nvGrpSpPr>
          <p:cNvPr id="41" name="组合 40"/>
          <p:cNvGrpSpPr/>
          <p:nvPr/>
        </p:nvGrpSpPr>
        <p:grpSpPr>
          <a:xfrm>
            <a:off x="-180528" y="51470"/>
            <a:ext cx="4174150" cy="512137"/>
            <a:chOff x="-252536" y="123478"/>
            <a:chExt cx="4174150" cy="512137"/>
          </a:xfrm>
        </p:grpSpPr>
        <p:sp>
          <p:nvSpPr>
            <p:cNvPr id="42" name="五边形 41"/>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p:cNvSpPr txBox="1"/>
            <p:nvPr/>
          </p:nvSpPr>
          <p:spPr>
            <a:xfrm>
              <a:off x="122830" y="173950"/>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问题紧迫</a:t>
              </a:r>
            </a:p>
          </p:txBody>
        </p:sp>
      </p:grpSp>
      <p:sp>
        <p:nvSpPr>
          <p:cNvPr id="34" name="文本框 33">
            <a:extLst>
              <a:ext uri="{FF2B5EF4-FFF2-40B4-BE49-F238E27FC236}">
                <a16:creationId xmlns:a16="http://schemas.microsoft.com/office/drawing/2014/main" id="{DEABCBBD-18F0-4A17-A9AB-C1AECDBCEE2D}"/>
              </a:ext>
            </a:extLst>
          </p:cNvPr>
          <p:cNvSpPr txBox="1"/>
          <p:nvPr/>
        </p:nvSpPr>
        <p:spPr>
          <a:xfrm>
            <a:off x="7028161" y="739125"/>
            <a:ext cx="1181862" cy="4496921"/>
          </a:xfrm>
          <a:prstGeom prst="rect">
            <a:avLst/>
          </a:prstGeom>
          <a:noFill/>
        </p:spPr>
        <p:txBody>
          <a:bodyPr vert="eaVert" wrap="square" rtlCol="0">
            <a:spAutoFit/>
          </a:bodyPr>
          <a:lstStyle/>
          <a:p>
            <a:pPr>
              <a:lnSpc>
                <a:spcPct val="130000"/>
              </a:lnSpc>
            </a:pPr>
            <a:r>
              <a:rPr lang="zh-CN" altLang="en-US" sz="1800" b="1" dirty="0">
                <a:solidFill>
                  <a:sysClr val="windowText" lastClr="000000"/>
                </a:solidFill>
                <a:latin typeface="微软雅黑" pitchFamily="34" charset="-122"/>
                <a:ea typeface="微软雅黑" pitchFamily="34" charset="-122"/>
              </a:rPr>
              <a:t>***迫切需要客观标记物来诊断精神疾病***</a:t>
            </a:r>
          </a:p>
          <a:p>
            <a:pPr>
              <a:lnSpc>
                <a:spcPct val="130000"/>
              </a:lnSpc>
            </a:pPr>
            <a:endParaRPr lang="zh-CN" altLang="en-US" sz="1800" b="1" dirty="0">
              <a:solidFill>
                <a:schemeClr val="tx1">
                  <a:lumMod val="95000"/>
                  <a:lumOff val="5000"/>
                </a:schemeClr>
              </a:solidFill>
              <a:latin typeface="微软雅黑" pitchFamily="34" charset="-122"/>
              <a:ea typeface="微软雅黑" pitchFamily="34" charset="-122"/>
              <a:cs typeface="Arial" pitchFamily="34" charset="0"/>
            </a:endParaRPr>
          </a:p>
          <a:p>
            <a:endParaRPr lang="zh-CN" altLang="en-US" dirty="0"/>
          </a:p>
        </p:txBody>
      </p:sp>
      <p:sp>
        <p:nvSpPr>
          <p:cNvPr id="35" name="矩形 34">
            <a:extLst>
              <a:ext uri="{FF2B5EF4-FFF2-40B4-BE49-F238E27FC236}">
                <a16:creationId xmlns:a16="http://schemas.microsoft.com/office/drawing/2014/main" id="{1AFCD0A9-1D9F-4663-9B54-6C6C0FD81DC4}"/>
              </a:ext>
            </a:extLst>
          </p:cNvPr>
          <p:cNvSpPr/>
          <p:nvPr/>
        </p:nvSpPr>
        <p:spPr>
          <a:xfrm>
            <a:off x="379889" y="549431"/>
            <a:ext cx="691731" cy="57984"/>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076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500"/>
                            </p:stCondLst>
                            <p:childTnLst>
                              <p:par>
                                <p:cTn id="17" presetID="3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90"/>
                                          </p:val>
                                        </p:tav>
                                        <p:tav tm="100000">
                                          <p:val>
                                            <p:fltVal val="0"/>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randombar(horizont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horizont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randombar(horizontal)">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randombar(horizontal)">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a:extLst>
              <a:ext uri="{FF2B5EF4-FFF2-40B4-BE49-F238E27FC236}">
                <a16:creationId xmlns:a16="http://schemas.microsoft.com/office/drawing/2014/main" id="{68F6C497-E8AA-4105-9447-A2AE3A07AED7}"/>
              </a:ext>
            </a:extLst>
          </p:cNvPr>
          <p:cNvSpPr/>
          <p:nvPr/>
        </p:nvSpPr>
        <p:spPr>
          <a:xfrm>
            <a:off x="3527591" y="1054815"/>
            <a:ext cx="839877" cy="839877"/>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grpSp>
        <p:nvGrpSpPr>
          <p:cNvPr id="28" name="组合 27"/>
          <p:cNvGrpSpPr/>
          <p:nvPr/>
        </p:nvGrpSpPr>
        <p:grpSpPr>
          <a:xfrm>
            <a:off x="5842226" y="3084644"/>
            <a:ext cx="839877" cy="839877"/>
            <a:chOff x="7789634" y="4205512"/>
            <a:chExt cx="1119836" cy="1119836"/>
          </a:xfrm>
        </p:grpSpPr>
        <p:sp>
          <p:nvSpPr>
            <p:cNvPr id="29" name="椭圆 28"/>
            <p:cNvSpPr/>
            <p:nvPr/>
          </p:nvSpPr>
          <p:spPr>
            <a:xfrm>
              <a:off x="7789634" y="4205512"/>
              <a:ext cx="1119836" cy="111983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sp>
          <p:nvSpPr>
            <p:cNvPr id="30" name="Freeform 7"/>
            <p:cNvSpPr>
              <a:spLocks noEditPoints="1"/>
            </p:cNvSpPr>
            <p:nvPr/>
          </p:nvSpPr>
          <p:spPr bwMode="auto">
            <a:xfrm>
              <a:off x="8101360" y="4441027"/>
              <a:ext cx="545174" cy="592931"/>
            </a:xfrm>
            <a:custGeom>
              <a:avLst/>
              <a:gdLst>
                <a:gd name="T0" fmla="*/ 50 w 100"/>
                <a:gd name="T1" fmla="*/ 70 h 132"/>
                <a:gd name="T2" fmla="*/ 30 w 100"/>
                <a:gd name="T3" fmla="*/ 90 h 132"/>
                <a:gd name="T4" fmla="*/ 50 w 100"/>
                <a:gd name="T5" fmla="*/ 111 h 132"/>
                <a:gd name="T6" fmla="*/ 70 w 100"/>
                <a:gd name="T7" fmla="*/ 90 h 132"/>
                <a:gd name="T8" fmla="*/ 50 w 100"/>
                <a:gd name="T9" fmla="*/ 70 h 132"/>
                <a:gd name="T10" fmla="*/ 53 w 100"/>
                <a:gd name="T11" fmla="*/ 93 h 132"/>
                <a:gd name="T12" fmla="*/ 53 w 100"/>
                <a:gd name="T13" fmla="*/ 102 h 132"/>
                <a:gd name="T14" fmla="*/ 50 w 100"/>
                <a:gd name="T15" fmla="*/ 105 h 132"/>
                <a:gd name="T16" fmla="*/ 47 w 100"/>
                <a:gd name="T17" fmla="*/ 102 h 132"/>
                <a:gd name="T18" fmla="*/ 47 w 100"/>
                <a:gd name="T19" fmla="*/ 93 h 132"/>
                <a:gd name="T20" fmla="*/ 41 w 100"/>
                <a:gd name="T21" fmla="*/ 84 h 132"/>
                <a:gd name="T22" fmla="*/ 50 w 100"/>
                <a:gd name="T23" fmla="*/ 76 h 132"/>
                <a:gd name="T24" fmla="*/ 59 w 100"/>
                <a:gd name="T25" fmla="*/ 84 h 132"/>
                <a:gd name="T26" fmla="*/ 53 w 100"/>
                <a:gd name="T27" fmla="*/ 93 h 132"/>
                <a:gd name="T28" fmla="*/ 86 w 100"/>
                <a:gd name="T29" fmla="*/ 50 h 132"/>
                <a:gd name="T30" fmla="*/ 86 w 100"/>
                <a:gd name="T31" fmla="*/ 36 h 132"/>
                <a:gd name="T32" fmla="*/ 50 w 100"/>
                <a:gd name="T33" fmla="*/ 0 h 132"/>
                <a:gd name="T34" fmla="*/ 14 w 100"/>
                <a:gd name="T35" fmla="*/ 36 h 132"/>
                <a:gd name="T36" fmla="*/ 14 w 100"/>
                <a:gd name="T37" fmla="*/ 50 h 132"/>
                <a:gd name="T38" fmla="*/ 0 w 100"/>
                <a:gd name="T39" fmla="*/ 69 h 132"/>
                <a:gd name="T40" fmla="*/ 0 w 100"/>
                <a:gd name="T41" fmla="*/ 112 h 132"/>
                <a:gd name="T42" fmla="*/ 20 w 100"/>
                <a:gd name="T43" fmla="*/ 132 h 132"/>
                <a:gd name="T44" fmla="*/ 80 w 100"/>
                <a:gd name="T45" fmla="*/ 132 h 132"/>
                <a:gd name="T46" fmla="*/ 100 w 100"/>
                <a:gd name="T47" fmla="*/ 112 h 132"/>
                <a:gd name="T48" fmla="*/ 100 w 100"/>
                <a:gd name="T49" fmla="*/ 69 h 132"/>
                <a:gd name="T50" fmla="*/ 86 w 100"/>
                <a:gd name="T51" fmla="*/ 50 h 132"/>
                <a:gd name="T52" fmla="*/ 50 w 100"/>
                <a:gd name="T53" fmla="*/ 115 h 132"/>
                <a:gd name="T54" fmla="*/ 25 w 100"/>
                <a:gd name="T55" fmla="*/ 90 h 132"/>
                <a:gd name="T56" fmla="*/ 50 w 100"/>
                <a:gd name="T57" fmla="*/ 66 h 132"/>
                <a:gd name="T58" fmla="*/ 75 w 100"/>
                <a:gd name="T59" fmla="*/ 90 h 132"/>
                <a:gd name="T60" fmla="*/ 50 w 100"/>
                <a:gd name="T61" fmla="*/ 115 h 132"/>
                <a:gd name="T62" fmla="*/ 76 w 100"/>
                <a:gd name="T63" fmla="*/ 49 h 132"/>
                <a:gd name="T64" fmla="*/ 24 w 100"/>
                <a:gd name="T65" fmla="*/ 49 h 132"/>
                <a:gd name="T66" fmla="*/ 24 w 100"/>
                <a:gd name="T67" fmla="*/ 36 h 132"/>
                <a:gd name="T68" fmla="*/ 50 w 100"/>
                <a:gd name="T69" fmla="*/ 11 h 132"/>
                <a:gd name="T70" fmla="*/ 76 w 100"/>
                <a:gd name="T71" fmla="*/ 36 h 132"/>
                <a:gd name="T72" fmla="*/ 76 w 100"/>
                <a:gd name="T73" fmla="*/ 4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132">
                  <a:moveTo>
                    <a:pt x="50" y="70"/>
                  </a:moveTo>
                  <a:cubicBezTo>
                    <a:pt x="39" y="70"/>
                    <a:pt x="30" y="79"/>
                    <a:pt x="30" y="90"/>
                  </a:cubicBezTo>
                  <a:cubicBezTo>
                    <a:pt x="30" y="102"/>
                    <a:pt x="39" y="111"/>
                    <a:pt x="50" y="111"/>
                  </a:cubicBezTo>
                  <a:cubicBezTo>
                    <a:pt x="61" y="111"/>
                    <a:pt x="70" y="102"/>
                    <a:pt x="70" y="90"/>
                  </a:cubicBezTo>
                  <a:cubicBezTo>
                    <a:pt x="70" y="79"/>
                    <a:pt x="61" y="70"/>
                    <a:pt x="50" y="70"/>
                  </a:cubicBezTo>
                  <a:close/>
                  <a:moveTo>
                    <a:pt x="53" y="93"/>
                  </a:moveTo>
                  <a:cubicBezTo>
                    <a:pt x="53" y="102"/>
                    <a:pt x="53" y="102"/>
                    <a:pt x="53" y="102"/>
                  </a:cubicBezTo>
                  <a:cubicBezTo>
                    <a:pt x="53" y="104"/>
                    <a:pt x="52" y="105"/>
                    <a:pt x="50" y="105"/>
                  </a:cubicBezTo>
                  <a:cubicBezTo>
                    <a:pt x="48" y="105"/>
                    <a:pt x="47" y="104"/>
                    <a:pt x="47" y="102"/>
                  </a:cubicBezTo>
                  <a:cubicBezTo>
                    <a:pt x="47" y="93"/>
                    <a:pt x="47" y="93"/>
                    <a:pt x="47" y="93"/>
                  </a:cubicBezTo>
                  <a:cubicBezTo>
                    <a:pt x="44" y="91"/>
                    <a:pt x="41" y="88"/>
                    <a:pt x="41" y="84"/>
                  </a:cubicBezTo>
                  <a:cubicBezTo>
                    <a:pt x="41" y="80"/>
                    <a:pt x="45" y="76"/>
                    <a:pt x="50" y="76"/>
                  </a:cubicBezTo>
                  <a:cubicBezTo>
                    <a:pt x="55" y="76"/>
                    <a:pt x="59" y="80"/>
                    <a:pt x="59" y="84"/>
                  </a:cubicBezTo>
                  <a:cubicBezTo>
                    <a:pt x="59" y="88"/>
                    <a:pt x="56" y="91"/>
                    <a:pt x="53" y="93"/>
                  </a:cubicBezTo>
                  <a:close/>
                  <a:moveTo>
                    <a:pt x="86" y="50"/>
                  </a:moveTo>
                  <a:cubicBezTo>
                    <a:pt x="86" y="36"/>
                    <a:pt x="86" y="36"/>
                    <a:pt x="86" y="36"/>
                  </a:cubicBezTo>
                  <a:cubicBezTo>
                    <a:pt x="86" y="16"/>
                    <a:pt x="70" y="0"/>
                    <a:pt x="50" y="0"/>
                  </a:cubicBezTo>
                  <a:cubicBezTo>
                    <a:pt x="30" y="0"/>
                    <a:pt x="14" y="16"/>
                    <a:pt x="14" y="36"/>
                  </a:cubicBezTo>
                  <a:cubicBezTo>
                    <a:pt x="14" y="50"/>
                    <a:pt x="14" y="50"/>
                    <a:pt x="14" y="50"/>
                  </a:cubicBezTo>
                  <a:cubicBezTo>
                    <a:pt x="6" y="53"/>
                    <a:pt x="0" y="60"/>
                    <a:pt x="0" y="69"/>
                  </a:cubicBezTo>
                  <a:cubicBezTo>
                    <a:pt x="0" y="112"/>
                    <a:pt x="0" y="112"/>
                    <a:pt x="0" y="112"/>
                  </a:cubicBezTo>
                  <a:cubicBezTo>
                    <a:pt x="0" y="123"/>
                    <a:pt x="9" y="132"/>
                    <a:pt x="20" y="132"/>
                  </a:cubicBezTo>
                  <a:cubicBezTo>
                    <a:pt x="80" y="132"/>
                    <a:pt x="80" y="132"/>
                    <a:pt x="80" y="132"/>
                  </a:cubicBezTo>
                  <a:cubicBezTo>
                    <a:pt x="91" y="132"/>
                    <a:pt x="100" y="123"/>
                    <a:pt x="100" y="112"/>
                  </a:cubicBezTo>
                  <a:cubicBezTo>
                    <a:pt x="100" y="69"/>
                    <a:pt x="100" y="69"/>
                    <a:pt x="100" y="69"/>
                  </a:cubicBezTo>
                  <a:cubicBezTo>
                    <a:pt x="100" y="60"/>
                    <a:pt x="94" y="53"/>
                    <a:pt x="86" y="50"/>
                  </a:cubicBezTo>
                  <a:close/>
                  <a:moveTo>
                    <a:pt x="50" y="115"/>
                  </a:moveTo>
                  <a:cubicBezTo>
                    <a:pt x="36" y="115"/>
                    <a:pt x="25" y="104"/>
                    <a:pt x="25" y="90"/>
                  </a:cubicBezTo>
                  <a:cubicBezTo>
                    <a:pt x="25" y="77"/>
                    <a:pt x="36" y="66"/>
                    <a:pt x="50" y="66"/>
                  </a:cubicBezTo>
                  <a:cubicBezTo>
                    <a:pt x="64" y="66"/>
                    <a:pt x="75" y="77"/>
                    <a:pt x="75" y="90"/>
                  </a:cubicBezTo>
                  <a:cubicBezTo>
                    <a:pt x="75" y="104"/>
                    <a:pt x="64" y="115"/>
                    <a:pt x="50" y="115"/>
                  </a:cubicBezTo>
                  <a:close/>
                  <a:moveTo>
                    <a:pt x="76" y="49"/>
                  </a:moveTo>
                  <a:cubicBezTo>
                    <a:pt x="24" y="49"/>
                    <a:pt x="24" y="49"/>
                    <a:pt x="24" y="49"/>
                  </a:cubicBezTo>
                  <a:cubicBezTo>
                    <a:pt x="24" y="36"/>
                    <a:pt x="24" y="36"/>
                    <a:pt x="24" y="36"/>
                  </a:cubicBezTo>
                  <a:cubicBezTo>
                    <a:pt x="24" y="22"/>
                    <a:pt x="36" y="11"/>
                    <a:pt x="50" y="11"/>
                  </a:cubicBezTo>
                  <a:cubicBezTo>
                    <a:pt x="64" y="11"/>
                    <a:pt x="76" y="22"/>
                    <a:pt x="76" y="36"/>
                  </a:cubicBezTo>
                  <a:lnTo>
                    <a:pt x="76" y="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微软雅黑" pitchFamily="34" charset="-122"/>
                <a:ea typeface="微软雅黑" pitchFamily="34" charset="-122"/>
              </a:endParaRPr>
            </a:p>
          </p:txBody>
        </p:sp>
      </p:grpSp>
      <p:sp>
        <p:nvSpPr>
          <p:cNvPr id="2" name="空心弧 1"/>
          <p:cNvSpPr/>
          <p:nvPr/>
        </p:nvSpPr>
        <p:spPr>
          <a:xfrm rot="5400000">
            <a:off x="5390843" y="1374290"/>
            <a:ext cx="2246475" cy="2246475"/>
          </a:xfrm>
          <a:prstGeom prst="blockArc">
            <a:avLst>
              <a:gd name="adj1" fmla="val 10884798"/>
              <a:gd name="adj2" fmla="val 21542696"/>
              <a:gd name="adj3" fmla="val 3108"/>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sp>
        <p:nvSpPr>
          <p:cNvPr id="3" name="右箭头 2"/>
          <p:cNvSpPr/>
          <p:nvPr/>
        </p:nvSpPr>
        <p:spPr>
          <a:xfrm flipH="1">
            <a:off x="4444996" y="3497797"/>
            <a:ext cx="1412816" cy="110825"/>
          </a:xfrm>
          <a:prstGeom prst="rightArrow">
            <a:avLst>
              <a:gd name="adj1" fmla="val 50000"/>
              <a:gd name="adj2" fmla="val 72226"/>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sp>
        <p:nvSpPr>
          <p:cNvPr id="4" name="右箭头 3"/>
          <p:cNvSpPr/>
          <p:nvPr/>
        </p:nvSpPr>
        <p:spPr>
          <a:xfrm>
            <a:off x="4382028" y="1411371"/>
            <a:ext cx="1412816" cy="110825"/>
          </a:xfrm>
          <a:prstGeom prst="rightArrow">
            <a:avLst>
              <a:gd name="adj1" fmla="val 50000"/>
              <a:gd name="adj2" fmla="val 72226"/>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sp>
        <p:nvSpPr>
          <p:cNvPr id="5" name="右箭头 4"/>
          <p:cNvSpPr/>
          <p:nvPr/>
        </p:nvSpPr>
        <p:spPr>
          <a:xfrm flipH="1">
            <a:off x="2225084" y="3504582"/>
            <a:ext cx="1412816" cy="110825"/>
          </a:xfrm>
          <a:prstGeom prst="rightArrow">
            <a:avLst>
              <a:gd name="adj1" fmla="val 50000"/>
              <a:gd name="adj2" fmla="val 72226"/>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sp>
        <p:nvSpPr>
          <p:cNvPr id="6" name="右箭头 5"/>
          <p:cNvSpPr/>
          <p:nvPr/>
        </p:nvSpPr>
        <p:spPr>
          <a:xfrm>
            <a:off x="2129958" y="1403842"/>
            <a:ext cx="1412816" cy="110825"/>
          </a:xfrm>
          <a:prstGeom prst="rightArrow">
            <a:avLst>
              <a:gd name="adj1" fmla="val 50000"/>
              <a:gd name="adj2" fmla="val 72226"/>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grpSp>
        <p:nvGrpSpPr>
          <p:cNvPr id="7" name="组合 6"/>
          <p:cNvGrpSpPr/>
          <p:nvPr/>
        </p:nvGrpSpPr>
        <p:grpSpPr>
          <a:xfrm>
            <a:off x="5857668" y="1063556"/>
            <a:ext cx="839877" cy="839877"/>
            <a:chOff x="1925560" y="1317532"/>
            <a:chExt cx="1119836" cy="1119836"/>
          </a:xfrm>
        </p:grpSpPr>
        <p:sp>
          <p:nvSpPr>
            <p:cNvPr id="8" name="椭圆 7"/>
            <p:cNvSpPr/>
            <p:nvPr/>
          </p:nvSpPr>
          <p:spPr>
            <a:xfrm>
              <a:off x="1925560" y="1317532"/>
              <a:ext cx="1119836" cy="111983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sp>
          <p:nvSpPr>
            <p:cNvPr id="9" name="Freeform 13"/>
            <p:cNvSpPr>
              <a:spLocks noEditPoints="1"/>
            </p:cNvSpPr>
            <p:nvPr/>
          </p:nvSpPr>
          <p:spPr bwMode="auto">
            <a:xfrm>
              <a:off x="2168398" y="1492304"/>
              <a:ext cx="634159" cy="728727"/>
            </a:xfrm>
            <a:custGeom>
              <a:avLst/>
              <a:gdLst>
                <a:gd name="T0" fmla="*/ 27 w 94"/>
                <a:gd name="T1" fmla="*/ 39 h 108"/>
                <a:gd name="T2" fmla="*/ 52 w 94"/>
                <a:gd name="T3" fmla="*/ 37 h 108"/>
                <a:gd name="T4" fmla="*/ 93 w 94"/>
                <a:gd name="T5" fmla="*/ 58 h 108"/>
                <a:gd name="T6" fmla="*/ 90 w 94"/>
                <a:gd name="T7" fmla="*/ 50 h 108"/>
                <a:gd name="T8" fmla="*/ 88 w 94"/>
                <a:gd name="T9" fmla="*/ 43 h 108"/>
                <a:gd name="T10" fmla="*/ 89 w 94"/>
                <a:gd name="T11" fmla="*/ 39 h 108"/>
                <a:gd name="T12" fmla="*/ 87 w 94"/>
                <a:gd name="T13" fmla="*/ 32 h 108"/>
                <a:gd name="T14" fmla="*/ 84 w 94"/>
                <a:gd name="T15" fmla="*/ 25 h 108"/>
                <a:gd name="T16" fmla="*/ 84 w 94"/>
                <a:gd name="T17" fmla="*/ 19 h 108"/>
                <a:gd name="T18" fmla="*/ 80 w 94"/>
                <a:gd name="T19" fmla="*/ 14 h 108"/>
                <a:gd name="T20" fmla="*/ 76 w 94"/>
                <a:gd name="T21" fmla="*/ 10 h 108"/>
                <a:gd name="T22" fmla="*/ 75 w 94"/>
                <a:gd name="T23" fmla="*/ 7 h 108"/>
                <a:gd name="T24" fmla="*/ 70 w 94"/>
                <a:gd name="T25" fmla="*/ 4 h 108"/>
                <a:gd name="T26" fmla="*/ 65 w 94"/>
                <a:gd name="T27" fmla="*/ 2 h 108"/>
                <a:gd name="T28" fmla="*/ 58 w 94"/>
                <a:gd name="T29" fmla="*/ 1 h 108"/>
                <a:gd name="T30" fmla="*/ 51 w 94"/>
                <a:gd name="T31" fmla="*/ 0 h 108"/>
                <a:gd name="T32" fmla="*/ 45 w 94"/>
                <a:gd name="T33" fmla="*/ 0 h 108"/>
                <a:gd name="T34" fmla="*/ 38 w 94"/>
                <a:gd name="T35" fmla="*/ 1 h 108"/>
                <a:gd name="T36" fmla="*/ 31 w 94"/>
                <a:gd name="T37" fmla="*/ 2 h 108"/>
                <a:gd name="T38" fmla="*/ 24 w 94"/>
                <a:gd name="T39" fmla="*/ 4 h 108"/>
                <a:gd name="T40" fmla="*/ 18 w 94"/>
                <a:gd name="T41" fmla="*/ 8 h 108"/>
                <a:gd name="T42" fmla="*/ 13 w 94"/>
                <a:gd name="T43" fmla="*/ 12 h 108"/>
                <a:gd name="T44" fmla="*/ 8 w 94"/>
                <a:gd name="T45" fmla="*/ 17 h 108"/>
                <a:gd name="T46" fmla="*/ 5 w 94"/>
                <a:gd name="T47" fmla="*/ 22 h 108"/>
                <a:gd name="T48" fmla="*/ 2 w 94"/>
                <a:gd name="T49" fmla="*/ 28 h 108"/>
                <a:gd name="T50" fmla="*/ 0 w 94"/>
                <a:gd name="T51" fmla="*/ 36 h 108"/>
                <a:gd name="T52" fmla="*/ 1 w 94"/>
                <a:gd name="T53" fmla="*/ 49 h 108"/>
                <a:gd name="T54" fmla="*/ 24 w 94"/>
                <a:gd name="T55" fmla="*/ 97 h 108"/>
                <a:gd name="T56" fmla="*/ 71 w 94"/>
                <a:gd name="T57" fmla="*/ 107 h 108"/>
                <a:gd name="T58" fmla="*/ 72 w 94"/>
                <a:gd name="T59" fmla="*/ 93 h 108"/>
                <a:gd name="T60" fmla="*/ 73 w 94"/>
                <a:gd name="T61" fmla="*/ 90 h 108"/>
                <a:gd name="T62" fmla="*/ 76 w 94"/>
                <a:gd name="T63" fmla="*/ 89 h 108"/>
                <a:gd name="T64" fmla="*/ 79 w 94"/>
                <a:gd name="T65" fmla="*/ 89 h 108"/>
                <a:gd name="T66" fmla="*/ 82 w 94"/>
                <a:gd name="T67" fmla="*/ 90 h 108"/>
                <a:gd name="T68" fmla="*/ 83 w 94"/>
                <a:gd name="T69" fmla="*/ 90 h 108"/>
                <a:gd name="T70" fmla="*/ 86 w 94"/>
                <a:gd name="T71" fmla="*/ 90 h 108"/>
                <a:gd name="T72" fmla="*/ 89 w 94"/>
                <a:gd name="T73" fmla="*/ 88 h 108"/>
                <a:gd name="T74" fmla="*/ 89 w 94"/>
                <a:gd name="T75" fmla="*/ 84 h 108"/>
                <a:gd name="T76" fmla="*/ 90 w 94"/>
                <a:gd name="T77" fmla="*/ 81 h 108"/>
                <a:gd name="T78" fmla="*/ 91 w 94"/>
                <a:gd name="T79" fmla="*/ 79 h 108"/>
                <a:gd name="T80" fmla="*/ 90 w 94"/>
                <a:gd name="T81" fmla="*/ 77 h 108"/>
                <a:gd name="T82" fmla="*/ 89 w 94"/>
                <a:gd name="T83" fmla="*/ 75 h 108"/>
                <a:gd name="T84" fmla="*/ 90 w 94"/>
                <a:gd name="T85" fmla="*/ 73 h 108"/>
                <a:gd name="T86" fmla="*/ 91 w 94"/>
                <a:gd name="T87" fmla="*/ 71 h 108"/>
                <a:gd name="T88" fmla="*/ 90 w 94"/>
                <a:gd name="T89" fmla="*/ 66 h 108"/>
                <a:gd name="T90" fmla="*/ 92 w 94"/>
                <a:gd name="T91" fmla="*/ 63 h 108"/>
                <a:gd name="T92" fmla="*/ 94 w 94"/>
                <a:gd name="T93" fmla="*/ 61 h 108"/>
                <a:gd name="T94" fmla="*/ 28 w 94"/>
                <a:gd name="T95" fmla="*/ 46 h 108"/>
                <a:gd name="T96" fmla="*/ 22 w 94"/>
                <a:gd name="T97" fmla="*/ 47 h 108"/>
                <a:gd name="T98" fmla="*/ 18 w 94"/>
                <a:gd name="T99" fmla="*/ 44 h 108"/>
                <a:gd name="T100" fmla="*/ 17 w 94"/>
                <a:gd name="T101" fmla="*/ 38 h 108"/>
                <a:gd name="T102" fmla="*/ 20 w 94"/>
                <a:gd name="T103" fmla="*/ 33 h 108"/>
                <a:gd name="T104" fmla="*/ 26 w 94"/>
                <a:gd name="T105" fmla="*/ 33 h 108"/>
                <a:gd name="T106" fmla="*/ 30 w 94"/>
                <a:gd name="T107" fmla="*/ 36 h 108"/>
                <a:gd name="T108" fmla="*/ 31 w 94"/>
                <a:gd name="T109" fmla="*/ 42 h 108"/>
                <a:gd name="T110" fmla="*/ 67 w 94"/>
                <a:gd name="T111" fmla="*/ 35 h 108"/>
                <a:gd name="T112" fmla="*/ 59 w 94"/>
                <a:gd name="T113" fmla="*/ 44 h 108"/>
                <a:gd name="T114" fmla="*/ 47 w 94"/>
                <a:gd name="T115" fmla="*/ 45 h 108"/>
                <a:gd name="T116" fmla="*/ 38 w 94"/>
                <a:gd name="T117" fmla="*/ 37 h 108"/>
                <a:gd name="T118" fmla="*/ 37 w 94"/>
                <a:gd name="T119" fmla="*/ 25 h 108"/>
                <a:gd name="T120" fmla="*/ 45 w 94"/>
                <a:gd name="T121" fmla="*/ 16 h 108"/>
                <a:gd name="T122" fmla="*/ 57 w 94"/>
                <a:gd name="T123" fmla="*/ 15 h 108"/>
                <a:gd name="T124" fmla="*/ 66 w 94"/>
                <a:gd name="T125"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08">
                  <a:moveTo>
                    <a:pt x="25" y="43"/>
                  </a:moveTo>
                  <a:cubicBezTo>
                    <a:pt x="23" y="43"/>
                    <a:pt x="22" y="42"/>
                    <a:pt x="21" y="41"/>
                  </a:cubicBezTo>
                  <a:cubicBezTo>
                    <a:pt x="21" y="39"/>
                    <a:pt x="22" y="37"/>
                    <a:pt x="23" y="37"/>
                  </a:cubicBezTo>
                  <a:cubicBezTo>
                    <a:pt x="25" y="36"/>
                    <a:pt x="27" y="37"/>
                    <a:pt x="27" y="39"/>
                  </a:cubicBezTo>
                  <a:cubicBezTo>
                    <a:pt x="28" y="41"/>
                    <a:pt x="27" y="43"/>
                    <a:pt x="25" y="43"/>
                  </a:cubicBezTo>
                  <a:close/>
                  <a:moveTo>
                    <a:pt x="52" y="24"/>
                  </a:moveTo>
                  <a:cubicBezTo>
                    <a:pt x="48" y="24"/>
                    <a:pt x="45" y="26"/>
                    <a:pt x="45" y="30"/>
                  </a:cubicBezTo>
                  <a:cubicBezTo>
                    <a:pt x="45" y="34"/>
                    <a:pt x="48" y="37"/>
                    <a:pt x="52" y="37"/>
                  </a:cubicBezTo>
                  <a:cubicBezTo>
                    <a:pt x="56" y="37"/>
                    <a:pt x="59" y="34"/>
                    <a:pt x="59" y="30"/>
                  </a:cubicBezTo>
                  <a:cubicBezTo>
                    <a:pt x="59" y="26"/>
                    <a:pt x="56" y="24"/>
                    <a:pt x="52" y="24"/>
                  </a:cubicBezTo>
                  <a:close/>
                  <a:moveTo>
                    <a:pt x="94" y="61"/>
                  </a:moveTo>
                  <a:cubicBezTo>
                    <a:pt x="93" y="58"/>
                    <a:pt x="93" y="58"/>
                    <a:pt x="93" y="58"/>
                  </a:cubicBezTo>
                  <a:cubicBezTo>
                    <a:pt x="92" y="56"/>
                    <a:pt x="92" y="56"/>
                    <a:pt x="92" y="56"/>
                  </a:cubicBezTo>
                  <a:cubicBezTo>
                    <a:pt x="92" y="54"/>
                    <a:pt x="92" y="54"/>
                    <a:pt x="92" y="54"/>
                  </a:cubicBezTo>
                  <a:cubicBezTo>
                    <a:pt x="91" y="52"/>
                    <a:pt x="91" y="52"/>
                    <a:pt x="91" y="52"/>
                  </a:cubicBezTo>
                  <a:cubicBezTo>
                    <a:pt x="90" y="50"/>
                    <a:pt x="90" y="50"/>
                    <a:pt x="90" y="50"/>
                  </a:cubicBezTo>
                  <a:cubicBezTo>
                    <a:pt x="89" y="48"/>
                    <a:pt x="89" y="48"/>
                    <a:pt x="89" y="48"/>
                  </a:cubicBezTo>
                  <a:cubicBezTo>
                    <a:pt x="89" y="46"/>
                    <a:pt x="89" y="46"/>
                    <a:pt x="89" y="46"/>
                  </a:cubicBezTo>
                  <a:cubicBezTo>
                    <a:pt x="88" y="44"/>
                    <a:pt x="88" y="44"/>
                    <a:pt x="88" y="44"/>
                  </a:cubicBezTo>
                  <a:cubicBezTo>
                    <a:pt x="88" y="43"/>
                    <a:pt x="88" y="43"/>
                    <a:pt x="88" y="43"/>
                  </a:cubicBezTo>
                  <a:cubicBezTo>
                    <a:pt x="89" y="43"/>
                    <a:pt x="89" y="43"/>
                    <a:pt x="89" y="43"/>
                  </a:cubicBezTo>
                  <a:cubicBezTo>
                    <a:pt x="89" y="42"/>
                    <a:pt x="89" y="42"/>
                    <a:pt x="89" y="42"/>
                  </a:cubicBezTo>
                  <a:cubicBezTo>
                    <a:pt x="89" y="41"/>
                    <a:pt x="89" y="41"/>
                    <a:pt x="89" y="41"/>
                  </a:cubicBezTo>
                  <a:cubicBezTo>
                    <a:pt x="89" y="39"/>
                    <a:pt x="89" y="39"/>
                    <a:pt x="89" y="39"/>
                  </a:cubicBezTo>
                  <a:cubicBezTo>
                    <a:pt x="89" y="37"/>
                    <a:pt x="89" y="37"/>
                    <a:pt x="89" y="37"/>
                  </a:cubicBezTo>
                  <a:cubicBezTo>
                    <a:pt x="88" y="36"/>
                    <a:pt x="88" y="36"/>
                    <a:pt x="88" y="36"/>
                  </a:cubicBezTo>
                  <a:cubicBezTo>
                    <a:pt x="87" y="34"/>
                    <a:pt x="87" y="34"/>
                    <a:pt x="87" y="34"/>
                  </a:cubicBezTo>
                  <a:cubicBezTo>
                    <a:pt x="87" y="32"/>
                    <a:pt x="87" y="32"/>
                    <a:pt x="87" y="32"/>
                  </a:cubicBezTo>
                  <a:cubicBezTo>
                    <a:pt x="86" y="30"/>
                    <a:pt x="86" y="30"/>
                    <a:pt x="86" y="30"/>
                  </a:cubicBezTo>
                  <a:cubicBezTo>
                    <a:pt x="86" y="29"/>
                    <a:pt x="86" y="29"/>
                    <a:pt x="86" y="29"/>
                  </a:cubicBezTo>
                  <a:cubicBezTo>
                    <a:pt x="85" y="27"/>
                    <a:pt x="85" y="27"/>
                    <a:pt x="85" y="27"/>
                  </a:cubicBezTo>
                  <a:cubicBezTo>
                    <a:pt x="84" y="25"/>
                    <a:pt x="84" y="25"/>
                    <a:pt x="84" y="25"/>
                  </a:cubicBezTo>
                  <a:cubicBezTo>
                    <a:pt x="83" y="24"/>
                    <a:pt x="83" y="24"/>
                    <a:pt x="83" y="24"/>
                  </a:cubicBezTo>
                  <a:cubicBezTo>
                    <a:pt x="83" y="22"/>
                    <a:pt x="83" y="22"/>
                    <a:pt x="83" y="22"/>
                  </a:cubicBezTo>
                  <a:cubicBezTo>
                    <a:pt x="85" y="21"/>
                    <a:pt x="85" y="21"/>
                    <a:pt x="85" y="21"/>
                  </a:cubicBezTo>
                  <a:cubicBezTo>
                    <a:pt x="84" y="19"/>
                    <a:pt x="84" y="19"/>
                    <a:pt x="84" y="19"/>
                  </a:cubicBezTo>
                  <a:cubicBezTo>
                    <a:pt x="83" y="18"/>
                    <a:pt x="83" y="18"/>
                    <a:pt x="83" y="18"/>
                  </a:cubicBezTo>
                  <a:cubicBezTo>
                    <a:pt x="82" y="16"/>
                    <a:pt x="82" y="16"/>
                    <a:pt x="82" y="16"/>
                  </a:cubicBezTo>
                  <a:cubicBezTo>
                    <a:pt x="81" y="15"/>
                    <a:pt x="81" y="15"/>
                    <a:pt x="81" y="15"/>
                  </a:cubicBezTo>
                  <a:cubicBezTo>
                    <a:pt x="80" y="14"/>
                    <a:pt x="80" y="14"/>
                    <a:pt x="80" y="14"/>
                  </a:cubicBezTo>
                  <a:cubicBezTo>
                    <a:pt x="79" y="13"/>
                    <a:pt x="79" y="13"/>
                    <a:pt x="79" y="13"/>
                  </a:cubicBezTo>
                  <a:cubicBezTo>
                    <a:pt x="78" y="12"/>
                    <a:pt x="78" y="12"/>
                    <a:pt x="78" y="12"/>
                  </a:cubicBezTo>
                  <a:cubicBezTo>
                    <a:pt x="77" y="11"/>
                    <a:pt x="77" y="11"/>
                    <a:pt x="77" y="11"/>
                  </a:cubicBezTo>
                  <a:cubicBezTo>
                    <a:pt x="76" y="10"/>
                    <a:pt x="76" y="10"/>
                    <a:pt x="76" y="10"/>
                  </a:cubicBezTo>
                  <a:cubicBezTo>
                    <a:pt x="79" y="9"/>
                    <a:pt x="79" y="9"/>
                    <a:pt x="79" y="9"/>
                  </a:cubicBezTo>
                  <a:cubicBezTo>
                    <a:pt x="78" y="8"/>
                    <a:pt x="78" y="8"/>
                    <a:pt x="78" y="8"/>
                  </a:cubicBezTo>
                  <a:cubicBezTo>
                    <a:pt x="76" y="7"/>
                    <a:pt x="76" y="7"/>
                    <a:pt x="76" y="7"/>
                  </a:cubicBezTo>
                  <a:cubicBezTo>
                    <a:pt x="75" y="7"/>
                    <a:pt x="75" y="7"/>
                    <a:pt x="75" y="7"/>
                  </a:cubicBezTo>
                  <a:cubicBezTo>
                    <a:pt x="74" y="6"/>
                    <a:pt x="74" y="6"/>
                    <a:pt x="74" y="6"/>
                  </a:cubicBezTo>
                  <a:cubicBezTo>
                    <a:pt x="73" y="5"/>
                    <a:pt x="73" y="5"/>
                    <a:pt x="73" y="5"/>
                  </a:cubicBezTo>
                  <a:cubicBezTo>
                    <a:pt x="72" y="5"/>
                    <a:pt x="72" y="5"/>
                    <a:pt x="72" y="5"/>
                  </a:cubicBezTo>
                  <a:cubicBezTo>
                    <a:pt x="70" y="4"/>
                    <a:pt x="70" y="4"/>
                    <a:pt x="70" y="4"/>
                  </a:cubicBezTo>
                  <a:cubicBezTo>
                    <a:pt x="69" y="4"/>
                    <a:pt x="69" y="4"/>
                    <a:pt x="69" y="4"/>
                  </a:cubicBezTo>
                  <a:cubicBezTo>
                    <a:pt x="68" y="3"/>
                    <a:pt x="68" y="3"/>
                    <a:pt x="68" y="3"/>
                  </a:cubicBezTo>
                  <a:cubicBezTo>
                    <a:pt x="66" y="3"/>
                    <a:pt x="66" y="3"/>
                    <a:pt x="66" y="3"/>
                  </a:cubicBezTo>
                  <a:cubicBezTo>
                    <a:pt x="65" y="2"/>
                    <a:pt x="65" y="2"/>
                    <a:pt x="65" y="2"/>
                  </a:cubicBezTo>
                  <a:cubicBezTo>
                    <a:pt x="63" y="2"/>
                    <a:pt x="63" y="2"/>
                    <a:pt x="63" y="2"/>
                  </a:cubicBezTo>
                  <a:cubicBezTo>
                    <a:pt x="61" y="1"/>
                    <a:pt x="61" y="1"/>
                    <a:pt x="61" y="1"/>
                  </a:cubicBezTo>
                  <a:cubicBezTo>
                    <a:pt x="60" y="1"/>
                    <a:pt x="60" y="1"/>
                    <a:pt x="60" y="1"/>
                  </a:cubicBezTo>
                  <a:cubicBezTo>
                    <a:pt x="58" y="1"/>
                    <a:pt x="58" y="1"/>
                    <a:pt x="58" y="1"/>
                  </a:cubicBezTo>
                  <a:cubicBezTo>
                    <a:pt x="56" y="0"/>
                    <a:pt x="56" y="0"/>
                    <a:pt x="56" y="0"/>
                  </a:cubicBezTo>
                  <a:cubicBezTo>
                    <a:pt x="55" y="0"/>
                    <a:pt x="55" y="0"/>
                    <a:pt x="55" y="0"/>
                  </a:cubicBezTo>
                  <a:cubicBezTo>
                    <a:pt x="53" y="0"/>
                    <a:pt x="53" y="0"/>
                    <a:pt x="53" y="0"/>
                  </a:cubicBezTo>
                  <a:cubicBezTo>
                    <a:pt x="51" y="0"/>
                    <a:pt x="51" y="0"/>
                    <a:pt x="51" y="0"/>
                  </a:cubicBezTo>
                  <a:cubicBezTo>
                    <a:pt x="50" y="0"/>
                    <a:pt x="50" y="0"/>
                    <a:pt x="50" y="0"/>
                  </a:cubicBezTo>
                  <a:cubicBezTo>
                    <a:pt x="48" y="0"/>
                    <a:pt x="48" y="0"/>
                    <a:pt x="48" y="0"/>
                  </a:cubicBezTo>
                  <a:cubicBezTo>
                    <a:pt x="46" y="0"/>
                    <a:pt x="46" y="0"/>
                    <a:pt x="46" y="0"/>
                  </a:cubicBezTo>
                  <a:cubicBezTo>
                    <a:pt x="45" y="0"/>
                    <a:pt x="45" y="0"/>
                    <a:pt x="45" y="0"/>
                  </a:cubicBezTo>
                  <a:cubicBezTo>
                    <a:pt x="43" y="0"/>
                    <a:pt x="43" y="0"/>
                    <a:pt x="43" y="0"/>
                  </a:cubicBezTo>
                  <a:cubicBezTo>
                    <a:pt x="41" y="0"/>
                    <a:pt x="41" y="0"/>
                    <a:pt x="41" y="0"/>
                  </a:cubicBezTo>
                  <a:cubicBezTo>
                    <a:pt x="40" y="0"/>
                    <a:pt x="40" y="0"/>
                    <a:pt x="40" y="0"/>
                  </a:cubicBezTo>
                  <a:cubicBezTo>
                    <a:pt x="38" y="1"/>
                    <a:pt x="38" y="1"/>
                    <a:pt x="38" y="1"/>
                  </a:cubicBezTo>
                  <a:cubicBezTo>
                    <a:pt x="36" y="1"/>
                    <a:pt x="36" y="1"/>
                    <a:pt x="36" y="1"/>
                  </a:cubicBezTo>
                  <a:cubicBezTo>
                    <a:pt x="35" y="1"/>
                    <a:pt x="35" y="1"/>
                    <a:pt x="35" y="1"/>
                  </a:cubicBezTo>
                  <a:cubicBezTo>
                    <a:pt x="33" y="2"/>
                    <a:pt x="33" y="2"/>
                    <a:pt x="33" y="2"/>
                  </a:cubicBezTo>
                  <a:cubicBezTo>
                    <a:pt x="31" y="2"/>
                    <a:pt x="31" y="2"/>
                    <a:pt x="31" y="2"/>
                  </a:cubicBezTo>
                  <a:cubicBezTo>
                    <a:pt x="29" y="3"/>
                    <a:pt x="29" y="3"/>
                    <a:pt x="29" y="3"/>
                  </a:cubicBezTo>
                  <a:cubicBezTo>
                    <a:pt x="28" y="3"/>
                    <a:pt x="28" y="3"/>
                    <a:pt x="28" y="3"/>
                  </a:cubicBezTo>
                  <a:cubicBezTo>
                    <a:pt x="26" y="4"/>
                    <a:pt x="26" y="4"/>
                    <a:pt x="26" y="4"/>
                  </a:cubicBezTo>
                  <a:cubicBezTo>
                    <a:pt x="24" y="4"/>
                    <a:pt x="24" y="4"/>
                    <a:pt x="24" y="4"/>
                  </a:cubicBezTo>
                  <a:cubicBezTo>
                    <a:pt x="23" y="5"/>
                    <a:pt x="23" y="5"/>
                    <a:pt x="23" y="5"/>
                  </a:cubicBezTo>
                  <a:cubicBezTo>
                    <a:pt x="21" y="6"/>
                    <a:pt x="21" y="6"/>
                    <a:pt x="21" y="6"/>
                  </a:cubicBezTo>
                  <a:cubicBezTo>
                    <a:pt x="20" y="7"/>
                    <a:pt x="20" y="7"/>
                    <a:pt x="20" y="7"/>
                  </a:cubicBezTo>
                  <a:cubicBezTo>
                    <a:pt x="18" y="8"/>
                    <a:pt x="18" y="8"/>
                    <a:pt x="18" y="8"/>
                  </a:cubicBezTo>
                  <a:cubicBezTo>
                    <a:pt x="17" y="9"/>
                    <a:pt x="17" y="9"/>
                    <a:pt x="17" y="9"/>
                  </a:cubicBezTo>
                  <a:cubicBezTo>
                    <a:pt x="15" y="10"/>
                    <a:pt x="15" y="10"/>
                    <a:pt x="15" y="10"/>
                  </a:cubicBezTo>
                  <a:cubicBezTo>
                    <a:pt x="14" y="11"/>
                    <a:pt x="14" y="11"/>
                    <a:pt x="14" y="11"/>
                  </a:cubicBezTo>
                  <a:cubicBezTo>
                    <a:pt x="13" y="12"/>
                    <a:pt x="13" y="12"/>
                    <a:pt x="13" y="12"/>
                  </a:cubicBezTo>
                  <a:cubicBezTo>
                    <a:pt x="12" y="13"/>
                    <a:pt x="12" y="13"/>
                    <a:pt x="12" y="13"/>
                  </a:cubicBezTo>
                  <a:cubicBezTo>
                    <a:pt x="10" y="14"/>
                    <a:pt x="10" y="14"/>
                    <a:pt x="10" y="14"/>
                  </a:cubicBezTo>
                  <a:cubicBezTo>
                    <a:pt x="9" y="15"/>
                    <a:pt x="9" y="15"/>
                    <a:pt x="9" y="15"/>
                  </a:cubicBezTo>
                  <a:cubicBezTo>
                    <a:pt x="8" y="17"/>
                    <a:pt x="8" y="17"/>
                    <a:pt x="8" y="17"/>
                  </a:cubicBezTo>
                  <a:cubicBezTo>
                    <a:pt x="7" y="18"/>
                    <a:pt x="7" y="18"/>
                    <a:pt x="7" y="18"/>
                  </a:cubicBezTo>
                  <a:cubicBezTo>
                    <a:pt x="6" y="19"/>
                    <a:pt x="6" y="19"/>
                    <a:pt x="6" y="19"/>
                  </a:cubicBezTo>
                  <a:cubicBezTo>
                    <a:pt x="5" y="21"/>
                    <a:pt x="5" y="21"/>
                    <a:pt x="5" y="21"/>
                  </a:cubicBezTo>
                  <a:cubicBezTo>
                    <a:pt x="5" y="22"/>
                    <a:pt x="5" y="22"/>
                    <a:pt x="5" y="22"/>
                  </a:cubicBezTo>
                  <a:cubicBezTo>
                    <a:pt x="4" y="24"/>
                    <a:pt x="4" y="24"/>
                    <a:pt x="4" y="24"/>
                  </a:cubicBezTo>
                  <a:cubicBezTo>
                    <a:pt x="3" y="25"/>
                    <a:pt x="3" y="25"/>
                    <a:pt x="3" y="25"/>
                  </a:cubicBezTo>
                  <a:cubicBezTo>
                    <a:pt x="3" y="27"/>
                    <a:pt x="3" y="27"/>
                    <a:pt x="3" y="27"/>
                  </a:cubicBezTo>
                  <a:cubicBezTo>
                    <a:pt x="2" y="28"/>
                    <a:pt x="2" y="28"/>
                    <a:pt x="2" y="28"/>
                  </a:cubicBezTo>
                  <a:cubicBezTo>
                    <a:pt x="2" y="30"/>
                    <a:pt x="2" y="30"/>
                    <a:pt x="2" y="30"/>
                  </a:cubicBezTo>
                  <a:cubicBezTo>
                    <a:pt x="1" y="31"/>
                    <a:pt x="1" y="31"/>
                    <a:pt x="1" y="31"/>
                  </a:cubicBezTo>
                  <a:cubicBezTo>
                    <a:pt x="1" y="33"/>
                    <a:pt x="1" y="33"/>
                    <a:pt x="1" y="33"/>
                  </a:cubicBezTo>
                  <a:cubicBezTo>
                    <a:pt x="0" y="36"/>
                    <a:pt x="0" y="36"/>
                    <a:pt x="0" y="36"/>
                  </a:cubicBezTo>
                  <a:cubicBezTo>
                    <a:pt x="0" y="40"/>
                    <a:pt x="0" y="40"/>
                    <a:pt x="0" y="40"/>
                  </a:cubicBezTo>
                  <a:cubicBezTo>
                    <a:pt x="0" y="43"/>
                    <a:pt x="0" y="43"/>
                    <a:pt x="0" y="43"/>
                  </a:cubicBezTo>
                  <a:cubicBezTo>
                    <a:pt x="1" y="46"/>
                    <a:pt x="1" y="46"/>
                    <a:pt x="1" y="46"/>
                  </a:cubicBezTo>
                  <a:cubicBezTo>
                    <a:pt x="1" y="49"/>
                    <a:pt x="1" y="49"/>
                    <a:pt x="1" y="49"/>
                  </a:cubicBezTo>
                  <a:cubicBezTo>
                    <a:pt x="2" y="52"/>
                    <a:pt x="2" y="52"/>
                    <a:pt x="2" y="52"/>
                  </a:cubicBezTo>
                  <a:cubicBezTo>
                    <a:pt x="3" y="56"/>
                    <a:pt x="3" y="56"/>
                    <a:pt x="3" y="56"/>
                  </a:cubicBezTo>
                  <a:cubicBezTo>
                    <a:pt x="11" y="69"/>
                    <a:pt x="11" y="69"/>
                    <a:pt x="11" y="69"/>
                  </a:cubicBezTo>
                  <a:cubicBezTo>
                    <a:pt x="25" y="83"/>
                    <a:pt x="24" y="97"/>
                    <a:pt x="24" y="97"/>
                  </a:cubicBezTo>
                  <a:cubicBezTo>
                    <a:pt x="24" y="100"/>
                    <a:pt x="24" y="100"/>
                    <a:pt x="24" y="100"/>
                  </a:cubicBezTo>
                  <a:cubicBezTo>
                    <a:pt x="24" y="108"/>
                    <a:pt x="24" y="108"/>
                    <a:pt x="24" y="108"/>
                  </a:cubicBezTo>
                  <a:cubicBezTo>
                    <a:pt x="71" y="108"/>
                    <a:pt x="71" y="108"/>
                    <a:pt x="71" y="108"/>
                  </a:cubicBezTo>
                  <a:cubicBezTo>
                    <a:pt x="71" y="107"/>
                    <a:pt x="71" y="107"/>
                    <a:pt x="71" y="107"/>
                  </a:cubicBezTo>
                  <a:cubicBezTo>
                    <a:pt x="71" y="105"/>
                    <a:pt x="71" y="105"/>
                    <a:pt x="71" y="105"/>
                  </a:cubicBezTo>
                  <a:cubicBezTo>
                    <a:pt x="71" y="102"/>
                    <a:pt x="71" y="102"/>
                    <a:pt x="71" y="102"/>
                  </a:cubicBezTo>
                  <a:cubicBezTo>
                    <a:pt x="72" y="96"/>
                    <a:pt x="72" y="96"/>
                    <a:pt x="72" y="96"/>
                  </a:cubicBezTo>
                  <a:cubicBezTo>
                    <a:pt x="72" y="93"/>
                    <a:pt x="72" y="93"/>
                    <a:pt x="72" y="93"/>
                  </a:cubicBezTo>
                  <a:cubicBezTo>
                    <a:pt x="72" y="92"/>
                    <a:pt x="72" y="92"/>
                    <a:pt x="72" y="92"/>
                  </a:cubicBezTo>
                  <a:cubicBezTo>
                    <a:pt x="72" y="91"/>
                    <a:pt x="72" y="91"/>
                    <a:pt x="72" y="91"/>
                  </a:cubicBezTo>
                  <a:cubicBezTo>
                    <a:pt x="73" y="91"/>
                    <a:pt x="73" y="91"/>
                    <a:pt x="73" y="91"/>
                  </a:cubicBezTo>
                  <a:cubicBezTo>
                    <a:pt x="73" y="90"/>
                    <a:pt x="73" y="90"/>
                    <a:pt x="73" y="90"/>
                  </a:cubicBezTo>
                  <a:cubicBezTo>
                    <a:pt x="74" y="90"/>
                    <a:pt x="74" y="90"/>
                    <a:pt x="74" y="90"/>
                  </a:cubicBezTo>
                  <a:cubicBezTo>
                    <a:pt x="74" y="90"/>
                    <a:pt x="74" y="90"/>
                    <a:pt x="74" y="90"/>
                  </a:cubicBezTo>
                  <a:cubicBezTo>
                    <a:pt x="75" y="90"/>
                    <a:pt x="75" y="90"/>
                    <a:pt x="75" y="90"/>
                  </a:cubicBezTo>
                  <a:cubicBezTo>
                    <a:pt x="76" y="89"/>
                    <a:pt x="76" y="89"/>
                    <a:pt x="76" y="89"/>
                  </a:cubicBezTo>
                  <a:cubicBezTo>
                    <a:pt x="77" y="89"/>
                    <a:pt x="77" y="89"/>
                    <a:pt x="77" y="89"/>
                  </a:cubicBezTo>
                  <a:cubicBezTo>
                    <a:pt x="78" y="89"/>
                    <a:pt x="78" y="89"/>
                    <a:pt x="78" y="89"/>
                  </a:cubicBezTo>
                  <a:cubicBezTo>
                    <a:pt x="78" y="89"/>
                    <a:pt x="78" y="89"/>
                    <a:pt x="78" y="89"/>
                  </a:cubicBezTo>
                  <a:cubicBezTo>
                    <a:pt x="79" y="89"/>
                    <a:pt x="79" y="89"/>
                    <a:pt x="79" y="89"/>
                  </a:cubicBezTo>
                  <a:cubicBezTo>
                    <a:pt x="80" y="89"/>
                    <a:pt x="80" y="89"/>
                    <a:pt x="80" y="89"/>
                  </a:cubicBezTo>
                  <a:cubicBezTo>
                    <a:pt x="81" y="90"/>
                    <a:pt x="81" y="90"/>
                    <a:pt x="81" y="90"/>
                  </a:cubicBezTo>
                  <a:cubicBezTo>
                    <a:pt x="81" y="90"/>
                    <a:pt x="81" y="90"/>
                    <a:pt x="81" y="90"/>
                  </a:cubicBezTo>
                  <a:cubicBezTo>
                    <a:pt x="82" y="90"/>
                    <a:pt x="82" y="90"/>
                    <a:pt x="82" y="90"/>
                  </a:cubicBezTo>
                  <a:cubicBezTo>
                    <a:pt x="83" y="90"/>
                    <a:pt x="83" y="90"/>
                    <a:pt x="83" y="90"/>
                  </a:cubicBezTo>
                  <a:cubicBezTo>
                    <a:pt x="81" y="90"/>
                    <a:pt x="81" y="90"/>
                    <a:pt x="81" y="90"/>
                  </a:cubicBezTo>
                  <a:cubicBezTo>
                    <a:pt x="82" y="90"/>
                    <a:pt x="82" y="90"/>
                    <a:pt x="82" y="90"/>
                  </a:cubicBezTo>
                  <a:cubicBezTo>
                    <a:pt x="83" y="90"/>
                    <a:pt x="83" y="90"/>
                    <a:pt x="83" y="90"/>
                  </a:cubicBezTo>
                  <a:cubicBezTo>
                    <a:pt x="84" y="90"/>
                    <a:pt x="84" y="90"/>
                    <a:pt x="84" y="90"/>
                  </a:cubicBezTo>
                  <a:cubicBezTo>
                    <a:pt x="85" y="90"/>
                    <a:pt x="85" y="90"/>
                    <a:pt x="85" y="90"/>
                  </a:cubicBezTo>
                  <a:cubicBezTo>
                    <a:pt x="86" y="90"/>
                    <a:pt x="86" y="90"/>
                    <a:pt x="86" y="90"/>
                  </a:cubicBezTo>
                  <a:cubicBezTo>
                    <a:pt x="86" y="90"/>
                    <a:pt x="86" y="90"/>
                    <a:pt x="86" y="90"/>
                  </a:cubicBezTo>
                  <a:cubicBezTo>
                    <a:pt x="87" y="89"/>
                    <a:pt x="87" y="89"/>
                    <a:pt x="87" y="89"/>
                  </a:cubicBezTo>
                  <a:cubicBezTo>
                    <a:pt x="88" y="89"/>
                    <a:pt x="88" y="89"/>
                    <a:pt x="88" y="89"/>
                  </a:cubicBezTo>
                  <a:cubicBezTo>
                    <a:pt x="88" y="88"/>
                    <a:pt x="88" y="88"/>
                    <a:pt x="88" y="88"/>
                  </a:cubicBezTo>
                  <a:cubicBezTo>
                    <a:pt x="89" y="88"/>
                    <a:pt x="89" y="88"/>
                    <a:pt x="89" y="88"/>
                  </a:cubicBezTo>
                  <a:cubicBezTo>
                    <a:pt x="89" y="87"/>
                    <a:pt x="89" y="87"/>
                    <a:pt x="89" y="87"/>
                  </a:cubicBezTo>
                  <a:cubicBezTo>
                    <a:pt x="89" y="86"/>
                    <a:pt x="89" y="86"/>
                    <a:pt x="89" y="86"/>
                  </a:cubicBezTo>
                  <a:cubicBezTo>
                    <a:pt x="89" y="85"/>
                    <a:pt x="89" y="85"/>
                    <a:pt x="89" y="85"/>
                  </a:cubicBezTo>
                  <a:cubicBezTo>
                    <a:pt x="89" y="84"/>
                    <a:pt x="89" y="84"/>
                    <a:pt x="89" y="84"/>
                  </a:cubicBezTo>
                  <a:cubicBezTo>
                    <a:pt x="89" y="82"/>
                    <a:pt x="89" y="82"/>
                    <a:pt x="89" y="82"/>
                  </a:cubicBezTo>
                  <a:cubicBezTo>
                    <a:pt x="89" y="82"/>
                    <a:pt x="89" y="82"/>
                    <a:pt x="89" y="82"/>
                  </a:cubicBezTo>
                  <a:cubicBezTo>
                    <a:pt x="89" y="81"/>
                    <a:pt x="89" y="81"/>
                    <a:pt x="89" y="81"/>
                  </a:cubicBezTo>
                  <a:cubicBezTo>
                    <a:pt x="90" y="81"/>
                    <a:pt x="90" y="81"/>
                    <a:pt x="90" y="81"/>
                  </a:cubicBezTo>
                  <a:cubicBezTo>
                    <a:pt x="90" y="80"/>
                    <a:pt x="90" y="80"/>
                    <a:pt x="90" y="80"/>
                  </a:cubicBezTo>
                  <a:cubicBezTo>
                    <a:pt x="90" y="80"/>
                    <a:pt x="90" y="80"/>
                    <a:pt x="90" y="80"/>
                  </a:cubicBezTo>
                  <a:cubicBezTo>
                    <a:pt x="90" y="79"/>
                    <a:pt x="90" y="79"/>
                    <a:pt x="90" y="79"/>
                  </a:cubicBezTo>
                  <a:cubicBezTo>
                    <a:pt x="91" y="79"/>
                    <a:pt x="91" y="79"/>
                    <a:pt x="91" y="79"/>
                  </a:cubicBezTo>
                  <a:cubicBezTo>
                    <a:pt x="91" y="78"/>
                    <a:pt x="91" y="78"/>
                    <a:pt x="91" y="78"/>
                  </a:cubicBezTo>
                  <a:cubicBezTo>
                    <a:pt x="91" y="78"/>
                    <a:pt x="91" y="78"/>
                    <a:pt x="91" y="78"/>
                  </a:cubicBezTo>
                  <a:cubicBezTo>
                    <a:pt x="91" y="77"/>
                    <a:pt x="91" y="77"/>
                    <a:pt x="91" y="77"/>
                  </a:cubicBezTo>
                  <a:cubicBezTo>
                    <a:pt x="90" y="77"/>
                    <a:pt x="90" y="77"/>
                    <a:pt x="90" y="77"/>
                  </a:cubicBezTo>
                  <a:cubicBezTo>
                    <a:pt x="90" y="76"/>
                    <a:pt x="90" y="76"/>
                    <a:pt x="90" y="76"/>
                  </a:cubicBezTo>
                  <a:cubicBezTo>
                    <a:pt x="90" y="76"/>
                    <a:pt x="90" y="76"/>
                    <a:pt x="90" y="76"/>
                  </a:cubicBezTo>
                  <a:cubicBezTo>
                    <a:pt x="89" y="75"/>
                    <a:pt x="89" y="75"/>
                    <a:pt x="89" y="75"/>
                  </a:cubicBezTo>
                  <a:cubicBezTo>
                    <a:pt x="89" y="75"/>
                    <a:pt x="89" y="75"/>
                    <a:pt x="89" y="75"/>
                  </a:cubicBezTo>
                  <a:cubicBezTo>
                    <a:pt x="88" y="75"/>
                    <a:pt x="88" y="75"/>
                    <a:pt x="88" y="75"/>
                  </a:cubicBezTo>
                  <a:cubicBezTo>
                    <a:pt x="89" y="74"/>
                    <a:pt x="89" y="74"/>
                    <a:pt x="89" y="74"/>
                  </a:cubicBezTo>
                  <a:cubicBezTo>
                    <a:pt x="89" y="74"/>
                    <a:pt x="89" y="74"/>
                    <a:pt x="89" y="74"/>
                  </a:cubicBezTo>
                  <a:cubicBezTo>
                    <a:pt x="90" y="73"/>
                    <a:pt x="90" y="73"/>
                    <a:pt x="90" y="73"/>
                  </a:cubicBezTo>
                  <a:cubicBezTo>
                    <a:pt x="90" y="73"/>
                    <a:pt x="90" y="73"/>
                    <a:pt x="90" y="73"/>
                  </a:cubicBezTo>
                  <a:cubicBezTo>
                    <a:pt x="91" y="72"/>
                    <a:pt x="91" y="72"/>
                    <a:pt x="91" y="72"/>
                  </a:cubicBezTo>
                  <a:cubicBezTo>
                    <a:pt x="91" y="72"/>
                    <a:pt x="91" y="72"/>
                    <a:pt x="91" y="72"/>
                  </a:cubicBezTo>
                  <a:cubicBezTo>
                    <a:pt x="91" y="71"/>
                    <a:pt x="91" y="71"/>
                    <a:pt x="91" y="71"/>
                  </a:cubicBezTo>
                  <a:cubicBezTo>
                    <a:pt x="91" y="71"/>
                    <a:pt x="91" y="71"/>
                    <a:pt x="91" y="71"/>
                  </a:cubicBezTo>
                  <a:cubicBezTo>
                    <a:pt x="90" y="69"/>
                    <a:pt x="90" y="69"/>
                    <a:pt x="90" y="69"/>
                  </a:cubicBezTo>
                  <a:cubicBezTo>
                    <a:pt x="90" y="67"/>
                    <a:pt x="90" y="67"/>
                    <a:pt x="90" y="67"/>
                  </a:cubicBezTo>
                  <a:cubicBezTo>
                    <a:pt x="90" y="66"/>
                    <a:pt x="90" y="66"/>
                    <a:pt x="90" y="66"/>
                  </a:cubicBezTo>
                  <a:cubicBezTo>
                    <a:pt x="90" y="64"/>
                    <a:pt x="90" y="64"/>
                    <a:pt x="90" y="64"/>
                  </a:cubicBezTo>
                  <a:cubicBezTo>
                    <a:pt x="91" y="64"/>
                    <a:pt x="91" y="64"/>
                    <a:pt x="91" y="64"/>
                  </a:cubicBezTo>
                  <a:cubicBezTo>
                    <a:pt x="92" y="63"/>
                    <a:pt x="92" y="63"/>
                    <a:pt x="92" y="63"/>
                  </a:cubicBezTo>
                  <a:cubicBezTo>
                    <a:pt x="92" y="63"/>
                    <a:pt x="92" y="63"/>
                    <a:pt x="92" y="63"/>
                  </a:cubicBezTo>
                  <a:cubicBezTo>
                    <a:pt x="93" y="63"/>
                    <a:pt x="93" y="63"/>
                    <a:pt x="93" y="63"/>
                  </a:cubicBezTo>
                  <a:cubicBezTo>
                    <a:pt x="93" y="62"/>
                    <a:pt x="93" y="62"/>
                    <a:pt x="93" y="62"/>
                  </a:cubicBezTo>
                  <a:cubicBezTo>
                    <a:pt x="94" y="62"/>
                    <a:pt x="94" y="62"/>
                    <a:pt x="94" y="62"/>
                  </a:cubicBezTo>
                  <a:cubicBezTo>
                    <a:pt x="94" y="61"/>
                    <a:pt x="94" y="61"/>
                    <a:pt x="94" y="61"/>
                  </a:cubicBezTo>
                  <a:close/>
                  <a:moveTo>
                    <a:pt x="33" y="44"/>
                  </a:moveTo>
                  <a:cubicBezTo>
                    <a:pt x="32" y="46"/>
                    <a:pt x="32" y="46"/>
                    <a:pt x="32" y="46"/>
                  </a:cubicBezTo>
                  <a:cubicBezTo>
                    <a:pt x="32" y="46"/>
                    <a:pt x="29" y="46"/>
                    <a:pt x="29" y="46"/>
                  </a:cubicBezTo>
                  <a:cubicBezTo>
                    <a:pt x="28" y="46"/>
                    <a:pt x="28" y="46"/>
                    <a:pt x="28" y="46"/>
                  </a:cubicBezTo>
                  <a:cubicBezTo>
                    <a:pt x="28" y="46"/>
                    <a:pt x="28" y="49"/>
                    <a:pt x="28" y="49"/>
                  </a:cubicBezTo>
                  <a:cubicBezTo>
                    <a:pt x="25" y="50"/>
                    <a:pt x="25" y="50"/>
                    <a:pt x="25" y="50"/>
                  </a:cubicBezTo>
                  <a:cubicBezTo>
                    <a:pt x="25" y="50"/>
                    <a:pt x="24" y="47"/>
                    <a:pt x="24" y="47"/>
                  </a:cubicBezTo>
                  <a:cubicBezTo>
                    <a:pt x="22" y="47"/>
                    <a:pt x="22" y="47"/>
                    <a:pt x="22" y="47"/>
                  </a:cubicBezTo>
                  <a:cubicBezTo>
                    <a:pt x="22" y="47"/>
                    <a:pt x="20" y="49"/>
                    <a:pt x="20" y="49"/>
                  </a:cubicBezTo>
                  <a:cubicBezTo>
                    <a:pt x="18" y="48"/>
                    <a:pt x="18" y="48"/>
                    <a:pt x="18" y="48"/>
                  </a:cubicBezTo>
                  <a:cubicBezTo>
                    <a:pt x="18" y="48"/>
                    <a:pt x="19" y="45"/>
                    <a:pt x="19" y="45"/>
                  </a:cubicBezTo>
                  <a:cubicBezTo>
                    <a:pt x="18" y="44"/>
                    <a:pt x="18" y="44"/>
                    <a:pt x="18" y="44"/>
                  </a:cubicBezTo>
                  <a:cubicBezTo>
                    <a:pt x="18" y="44"/>
                    <a:pt x="15" y="43"/>
                    <a:pt x="15" y="43"/>
                  </a:cubicBezTo>
                  <a:cubicBezTo>
                    <a:pt x="14" y="41"/>
                    <a:pt x="14" y="41"/>
                    <a:pt x="14" y="41"/>
                  </a:cubicBezTo>
                  <a:cubicBezTo>
                    <a:pt x="14" y="41"/>
                    <a:pt x="17" y="39"/>
                    <a:pt x="17" y="39"/>
                  </a:cubicBezTo>
                  <a:cubicBezTo>
                    <a:pt x="17" y="38"/>
                    <a:pt x="17" y="38"/>
                    <a:pt x="17" y="38"/>
                  </a:cubicBezTo>
                  <a:cubicBezTo>
                    <a:pt x="17" y="38"/>
                    <a:pt x="15" y="36"/>
                    <a:pt x="15" y="36"/>
                  </a:cubicBezTo>
                  <a:cubicBezTo>
                    <a:pt x="16" y="34"/>
                    <a:pt x="16" y="34"/>
                    <a:pt x="16" y="34"/>
                  </a:cubicBezTo>
                  <a:cubicBezTo>
                    <a:pt x="16" y="34"/>
                    <a:pt x="19" y="34"/>
                    <a:pt x="19" y="34"/>
                  </a:cubicBezTo>
                  <a:cubicBezTo>
                    <a:pt x="20" y="33"/>
                    <a:pt x="20" y="33"/>
                    <a:pt x="20" y="33"/>
                  </a:cubicBezTo>
                  <a:cubicBezTo>
                    <a:pt x="20" y="33"/>
                    <a:pt x="21" y="31"/>
                    <a:pt x="21" y="31"/>
                  </a:cubicBezTo>
                  <a:cubicBezTo>
                    <a:pt x="23" y="30"/>
                    <a:pt x="23" y="30"/>
                    <a:pt x="23" y="30"/>
                  </a:cubicBezTo>
                  <a:cubicBezTo>
                    <a:pt x="23" y="30"/>
                    <a:pt x="25" y="32"/>
                    <a:pt x="25" y="32"/>
                  </a:cubicBezTo>
                  <a:cubicBezTo>
                    <a:pt x="26" y="33"/>
                    <a:pt x="26" y="33"/>
                    <a:pt x="26" y="33"/>
                  </a:cubicBezTo>
                  <a:cubicBezTo>
                    <a:pt x="26" y="33"/>
                    <a:pt x="28" y="31"/>
                    <a:pt x="28" y="31"/>
                  </a:cubicBezTo>
                  <a:cubicBezTo>
                    <a:pt x="30" y="32"/>
                    <a:pt x="30" y="32"/>
                    <a:pt x="30" y="32"/>
                  </a:cubicBezTo>
                  <a:cubicBezTo>
                    <a:pt x="30" y="32"/>
                    <a:pt x="30" y="35"/>
                    <a:pt x="30" y="35"/>
                  </a:cubicBezTo>
                  <a:cubicBezTo>
                    <a:pt x="30" y="36"/>
                    <a:pt x="30" y="36"/>
                    <a:pt x="30" y="36"/>
                  </a:cubicBezTo>
                  <a:cubicBezTo>
                    <a:pt x="30" y="36"/>
                    <a:pt x="33" y="36"/>
                    <a:pt x="33" y="37"/>
                  </a:cubicBezTo>
                  <a:cubicBezTo>
                    <a:pt x="34" y="39"/>
                    <a:pt x="34" y="39"/>
                    <a:pt x="34" y="39"/>
                  </a:cubicBezTo>
                  <a:cubicBezTo>
                    <a:pt x="34" y="39"/>
                    <a:pt x="32" y="40"/>
                    <a:pt x="32" y="40"/>
                  </a:cubicBezTo>
                  <a:cubicBezTo>
                    <a:pt x="31" y="42"/>
                    <a:pt x="31" y="42"/>
                    <a:pt x="31" y="42"/>
                  </a:cubicBezTo>
                  <a:cubicBezTo>
                    <a:pt x="31" y="42"/>
                    <a:pt x="33" y="44"/>
                    <a:pt x="33" y="44"/>
                  </a:cubicBezTo>
                  <a:close/>
                  <a:moveTo>
                    <a:pt x="73" y="32"/>
                  </a:moveTo>
                  <a:cubicBezTo>
                    <a:pt x="73" y="32"/>
                    <a:pt x="73" y="32"/>
                    <a:pt x="73" y="32"/>
                  </a:cubicBezTo>
                  <a:cubicBezTo>
                    <a:pt x="73" y="33"/>
                    <a:pt x="67" y="35"/>
                    <a:pt x="67" y="35"/>
                  </a:cubicBezTo>
                  <a:cubicBezTo>
                    <a:pt x="66" y="37"/>
                    <a:pt x="66" y="37"/>
                    <a:pt x="66" y="37"/>
                  </a:cubicBezTo>
                  <a:cubicBezTo>
                    <a:pt x="66" y="37"/>
                    <a:pt x="69" y="43"/>
                    <a:pt x="68" y="43"/>
                  </a:cubicBezTo>
                  <a:cubicBezTo>
                    <a:pt x="65" y="46"/>
                    <a:pt x="65" y="46"/>
                    <a:pt x="65" y="46"/>
                  </a:cubicBezTo>
                  <a:cubicBezTo>
                    <a:pt x="65" y="46"/>
                    <a:pt x="59" y="44"/>
                    <a:pt x="59" y="44"/>
                  </a:cubicBezTo>
                  <a:cubicBezTo>
                    <a:pt x="57" y="45"/>
                    <a:pt x="57" y="45"/>
                    <a:pt x="57" y="45"/>
                  </a:cubicBezTo>
                  <a:cubicBezTo>
                    <a:pt x="57" y="45"/>
                    <a:pt x="55" y="50"/>
                    <a:pt x="54" y="50"/>
                  </a:cubicBezTo>
                  <a:cubicBezTo>
                    <a:pt x="50" y="50"/>
                    <a:pt x="50" y="50"/>
                    <a:pt x="50" y="50"/>
                  </a:cubicBezTo>
                  <a:cubicBezTo>
                    <a:pt x="49" y="50"/>
                    <a:pt x="47" y="45"/>
                    <a:pt x="47" y="45"/>
                  </a:cubicBezTo>
                  <a:cubicBezTo>
                    <a:pt x="45" y="44"/>
                    <a:pt x="45" y="44"/>
                    <a:pt x="45" y="44"/>
                  </a:cubicBezTo>
                  <a:cubicBezTo>
                    <a:pt x="45" y="44"/>
                    <a:pt x="39" y="46"/>
                    <a:pt x="39" y="46"/>
                  </a:cubicBezTo>
                  <a:cubicBezTo>
                    <a:pt x="36" y="43"/>
                    <a:pt x="36" y="43"/>
                    <a:pt x="36" y="43"/>
                  </a:cubicBezTo>
                  <a:cubicBezTo>
                    <a:pt x="36" y="43"/>
                    <a:pt x="38" y="37"/>
                    <a:pt x="38" y="37"/>
                  </a:cubicBezTo>
                  <a:cubicBezTo>
                    <a:pt x="37" y="35"/>
                    <a:pt x="37" y="35"/>
                    <a:pt x="37" y="35"/>
                  </a:cubicBezTo>
                  <a:cubicBezTo>
                    <a:pt x="37" y="35"/>
                    <a:pt x="31" y="32"/>
                    <a:pt x="31" y="32"/>
                  </a:cubicBezTo>
                  <a:cubicBezTo>
                    <a:pt x="31" y="28"/>
                    <a:pt x="31" y="28"/>
                    <a:pt x="31" y="28"/>
                  </a:cubicBezTo>
                  <a:cubicBezTo>
                    <a:pt x="31" y="27"/>
                    <a:pt x="37" y="25"/>
                    <a:pt x="37" y="25"/>
                  </a:cubicBezTo>
                  <a:cubicBezTo>
                    <a:pt x="38" y="23"/>
                    <a:pt x="38" y="23"/>
                    <a:pt x="38" y="23"/>
                  </a:cubicBezTo>
                  <a:cubicBezTo>
                    <a:pt x="38" y="23"/>
                    <a:pt x="36" y="17"/>
                    <a:pt x="36" y="17"/>
                  </a:cubicBezTo>
                  <a:cubicBezTo>
                    <a:pt x="39" y="14"/>
                    <a:pt x="39" y="14"/>
                    <a:pt x="39" y="14"/>
                  </a:cubicBezTo>
                  <a:cubicBezTo>
                    <a:pt x="39" y="14"/>
                    <a:pt x="45" y="16"/>
                    <a:pt x="45" y="16"/>
                  </a:cubicBezTo>
                  <a:cubicBezTo>
                    <a:pt x="47" y="15"/>
                    <a:pt x="47" y="15"/>
                    <a:pt x="47" y="15"/>
                  </a:cubicBezTo>
                  <a:cubicBezTo>
                    <a:pt x="47" y="15"/>
                    <a:pt x="50" y="10"/>
                    <a:pt x="50" y="10"/>
                  </a:cubicBezTo>
                  <a:cubicBezTo>
                    <a:pt x="55" y="10"/>
                    <a:pt x="55" y="10"/>
                    <a:pt x="55" y="10"/>
                  </a:cubicBezTo>
                  <a:cubicBezTo>
                    <a:pt x="55" y="10"/>
                    <a:pt x="57" y="15"/>
                    <a:pt x="57" y="15"/>
                  </a:cubicBezTo>
                  <a:cubicBezTo>
                    <a:pt x="59" y="16"/>
                    <a:pt x="59" y="16"/>
                    <a:pt x="59" y="16"/>
                  </a:cubicBezTo>
                  <a:cubicBezTo>
                    <a:pt x="59" y="16"/>
                    <a:pt x="65" y="14"/>
                    <a:pt x="65" y="14"/>
                  </a:cubicBezTo>
                  <a:cubicBezTo>
                    <a:pt x="69" y="17"/>
                    <a:pt x="69" y="17"/>
                    <a:pt x="69" y="17"/>
                  </a:cubicBezTo>
                  <a:cubicBezTo>
                    <a:pt x="69" y="18"/>
                    <a:pt x="66" y="23"/>
                    <a:pt x="66" y="23"/>
                  </a:cubicBezTo>
                  <a:cubicBezTo>
                    <a:pt x="67" y="25"/>
                    <a:pt x="67" y="25"/>
                    <a:pt x="67" y="25"/>
                  </a:cubicBezTo>
                  <a:cubicBezTo>
                    <a:pt x="67" y="25"/>
                    <a:pt x="73" y="28"/>
                    <a:pt x="73" y="28"/>
                  </a:cubicBezTo>
                  <a:cubicBezTo>
                    <a:pt x="73" y="32"/>
                    <a:pt x="73" y="32"/>
                    <a:pt x="73" y="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微软雅黑" pitchFamily="34" charset="-122"/>
                <a:ea typeface="微软雅黑" pitchFamily="34" charset="-122"/>
              </a:endParaRPr>
            </a:p>
          </p:txBody>
        </p:sp>
      </p:grpSp>
      <p:sp>
        <p:nvSpPr>
          <p:cNvPr id="11" name="椭圆 10"/>
          <p:cNvSpPr/>
          <p:nvPr/>
        </p:nvSpPr>
        <p:spPr>
          <a:xfrm>
            <a:off x="1336841" y="3084644"/>
            <a:ext cx="839877" cy="839877"/>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grpSp>
        <p:nvGrpSpPr>
          <p:cNvPr id="13" name="组合 12"/>
          <p:cNvGrpSpPr/>
          <p:nvPr/>
        </p:nvGrpSpPr>
        <p:grpSpPr>
          <a:xfrm>
            <a:off x="3589533" y="3095257"/>
            <a:ext cx="839877" cy="839877"/>
            <a:chOff x="4609397" y="1508318"/>
            <a:chExt cx="1119836" cy="1119836"/>
          </a:xfrm>
        </p:grpSpPr>
        <p:sp>
          <p:nvSpPr>
            <p:cNvPr id="14" name="椭圆 13"/>
            <p:cNvSpPr/>
            <p:nvPr/>
          </p:nvSpPr>
          <p:spPr>
            <a:xfrm>
              <a:off x="4609397" y="1508318"/>
              <a:ext cx="1119836" cy="111983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grpSp>
          <p:nvGrpSpPr>
            <p:cNvPr id="15" name="组合 14"/>
            <p:cNvGrpSpPr/>
            <p:nvPr/>
          </p:nvGrpSpPr>
          <p:grpSpPr>
            <a:xfrm>
              <a:off x="4859873" y="1808017"/>
              <a:ext cx="692085" cy="482755"/>
              <a:chOff x="-60285" y="3175"/>
              <a:chExt cx="1354138" cy="944563"/>
            </a:xfrm>
            <a:solidFill>
              <a:schemeClr val="bg1"/>
            </a:solidFill>
          </p:grpSpPr>
          <p:sp>
            <p:nvSpPr>
              <p:cNvPr id="16" name="Freeform 51"/>
              <p:cNvSpPr>
                <a:spLocks noEditPoints="1"/>
              </p:cNvSpPr>
              <p:nvPr/>
            </p:nvSpPr>
            <p:spPr bwMode="auto">
              <a:xfrm>
                <a:off x="-42803" y="3175"/>
                <a:ext cx="1255713" cy="804863"/>
              </a:xfrm>
              <a:custGeom>
                <a:avLst/>
                <a:gdLst>
                  <a:gd name="T0" fmla="*/ 16 w 332"/>
                  <a:gd name="T1" fmla="*/ 212 h 212"/>
                  <a:gd name="T2" fmla="*/ 316 w 332"/>
                  <a:gd name="T3" fmla="*/ 212 h 212"/>
                  <a:gd name="T4" fmla="*/ 332 w 332"/>
                  <a:gd name="T5" fmla="*/ 196 h 212"/>
                  <a:gd name="T6" fmla="*/ 332 w 332"/>
                  <a:gd name="T7" fmla="*/ 16 h 212"/>
                  <a:gd name="T8" fmla="*/ 316 w 332"/>
                  <a:gd name="T9" fmla="*/ 0 h 212"/>
                  <a:gd name="T10" fmla="*/ 24 w 332"/>
                  <a:gd name="T11" fmla="*/ 0 h 212"/>
                  <a:gd name="T12" fmla="*/ 0 w 332"/>
                  <a:gd name="T13" fmla="*/ 16 h 212"/>
                  <a:gd name="T14" fmla="*/ 0 w 332"/>
                  <a:gd name="T15" fmla="*/ 196 h 212"/>
                  <a:gd name="T16" fmla="*/ 16 w 332"/>
                  <a:gd name="T17" fmla="*/ 212 h 212"/>
                  <a:gd name="T18" fmla="*/ 22 w 332"/>
                  <a:gd name="T19" fmla="*/ 23 h 212"/>
                  <a:gd name="T20" fmla="*/ 24 w 332"/>
                  <a:gd name="T21" fmla="*/ 22 h 212"/>
                  <a:gd name="T22" fmla="*/ 310 w 332"/>
                  <a:gd name="T23" fmla="*/ 22 h 212"/>
                  <a:gd name="T24" fmla="*/ 310 w 332"/>
                  <a:gd name="T25" fmla="*/ 190 h 212"/>
                  <a:gd name="T26" fmla="*/ 22 w 332"/>
                  <a:gd name="T27" fmla="*/ 190 h 212"/>
                  <a:gd name="T28" fmla="*/ 22 w 332"/>
                  <a:gd name="T29" fmla="*/ 2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12">
                    <a:moveTo>
                      <a:pt x="16" y="212"/>
                    </a:moveTo>
                    <a:cubicBezTo>
                      <a:pt x="316" y="212"/>
                      <a:pt x="316" y="212"/>
                      <a:pt x="316" y="212"/>
                    </a:cubicBezTo>
                    <a:cubicBezTo>
                      <a:pt x="325" y="212"/>
                      <a:pt x="332" y="205"/>
                      <a:pt x="332" y="196"/>
                    </a:cubicBezTo>
                    <a:cubicBezTo>
                      <a:pt x="332" y="16"/>
                      <a:pt x="332" y="16"/>
                      <a:pt x="332" y="16"/>
                    </a:cubicBezTo>
                    <a:cubicBezTo>
                      <a:pt x="332" y="7"/>
                      <a:pt x="325" y="0"/>
                      <a:pt x="316" y="0"/>
                    </a:cubicBezTo>
                    <a:cubicBezTo>
                      <a:pt x="24" y="0"/>
                      <a:pt x="24" y="0"/>
                      <a:pt x="24" y="0"/>
                    </a:cubicBezTo>
                    <a:cubicBezTo>
                      <a:pt x="15" y="0"/>
                      <a:pt x="0" y="7"/>
                      <a:pt x="0" y="16"/>
                    </a:cubicBezTo>
                    <a:cubicBezTo>
                      <a:pt x="0" y="196"/>
                      <a:pt x="0" y="196"/>
                      <a:pt x="0" y="196"/>
                    </a:cubicBezTo>
                    <a:cubicBezTo>
                      <a:pt x="0" y="205"/>
                      <a:pt x="7" y="212"/>
                      <a:pt x="16" y="212"/>
                    </a:cubicBezTo>
                    <a:close/>
                    <a:moveTo>
                      <a:pt x="22" y="23"/>
                    </a:moveTo>
                    <a:cubicBezTo>
                      <a:pt x="23" y="22"/>
                      <a:pt x="24" y="22"/>
                      <a:pt x="24" y="22"/>
                    </a:cubicBezTo>
                    <a:cubicBezTo>
                      <a:pt x="310" y="22"/>
                      <a:pt x="310" y="22"/>
                      <a:pt x="310" y="22"/>
                    </a:cubicBezTo>
                    <a:cubicBezTo>
                      <a:pt x="310" y="190"/>
                      <a:pt x="310" y="190"/>
                      <a:pt x="310" y="190"/>
                    </a:cubicBezTo>
                    <a:cubicBezTo>
                      <a:pt x="22" y="190"/>
                      <a:pt x="22" y="190"/>
                      <a:pt x="22" y="190"/>
                    </a:cubicBezTo>
                    <a:lnTo>
                      <a:pt x="2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微软雅黑" pitchFamily="34" charset="-122"/>
                  <a:ea typeface="微软雅黑" pitchFamily="34" charset="-122"/>
                </a:endParaRPr>
              </a:p>
            </p:txBody>
          </p:sp>
          <p:sp>
            <p:nvSpPr>
              <p:cNvPr id="17" name="Freeform 52"/>
              <p:cNvSpPr>
                <a:spLocks/>
              </p:cNvSpPr>
              <p:nvPr/>
            </p:nvSpPr>
            <p:spPr bwMode="auto">
              <a:xfrm>
                <a:off x="209570" y="249238"/>
                <a:ext cx="836614" cy="338137"/>
              </a:xfrm>
              <a:custGeom>
                <a:avLst/>
                <a:gdLst>
                  <a:gd name="T0" fmla="*/ 221 w 221"/>
                  <a:gd name="T1" fmla="*/ 9 h 89"/>
                  <a:gd name="T2" fmla="*/ 220 w 221"/>
                  <a:gd name="T3" fmla="*/ 7 h 89"/>
                  <a:gd name="T4" fmla="*/ 220 w 221"/>
                  <a:gd name="T5" fmla="*/ 5 h 89"/>
                  <a:gd name="T6" fmla="*/ 218 w 221"/>
                  <a:gd name="T7" fmla="*/ 3 h 89"/>
                  <a:gd name="T8" fmla="*/ 217 w 221"/>
                  <a:gd name="T9" fmla="*/ 2 h 89"/>
                  <a:gd name="T10" fmla="*/ 212 w 221"/>
                  <a:gd name="T11" fmla="*/ 0 h 89"/>
                  <a:gd name="T12" fmla="*/ 209 w 221"/>
                  <a:gd name="T13" fmla="*/ 0 h 89"/>
                  <a:gd name="T14" fmla="*/ 208 w 221"/>
                  <a:gd name="T15" fmla="*/ 0 h 89"/>
                  <a:gd name="T16" fmla="*/ 185 w 221"/>
                  <a:gd name="T17" fmla="*/ 4 h 89"/>
                  <a:gd name="T18" fmla="*/ 184 w 221"/>
                  <a:gd name="T19" fmla="*/ 4 h 89"/>
                  <a:gd name="T20" fmla="*/ 182 w 221"/>
                  <a:gd name="T21" fmla="*/ 5 h 89"/>
                  <a:gd name="T22" fmla="*/ 180 w 221"/>
                  <a:gd name="T23" fmla="*/ 6 h 89"/>
                  <a:gd name="T24" fmla="*/ 179 w 221"/>
                  <a:gd name="T25" fmla="*/ 7 h 89"/>
                  <a:gd name="T26" fmla="*/ 178 w 221"/>
                  <a:gd name="T27" fmla="*/ 9 h 89"/>
                  <a:gd name="T28" fmla="*/ 177 w 221"/>
                  <a:gd name="T29" fmla="*/ 10 h 89"/>
                  <a:gd name="T30" fmla="*/ 176 w 221"/>
                  <a:gd name="T31" fmla="*/ 12 h 89"/>
                  <a:gd name="T32" fmla="*/ 176 w 221"/>
                  <a:gd name="T33" fmla="*/ 15 h 89"/>
                  <a:gd name="T34" fmla="*/ 176 w 221"/>
                  <a:gd name="T35" fmla="*/ 16 h 89"/>
                  <a:gd name="T36" fmla="*/ 177 w 221"/>
                  <a:gd name="T37" fmla="*/ 18 h 89"/>
                  <a:gd name="T38" fmla="*/ 177 w 221"/>
                  <a:gd name="T39" fmla="*/ 20 h 89"/>
                  <a:gd name="T40" fmla="*/ 178 w 221"/>
                  <a:gd name="T41" fmla="*/ 21 h 89"/>
                  <a:gd name="T42" fmla="*/ 124 w 221"/>
                  <a:gd name="T43" fmla="*/ 64 h 89"/>
                  <a:gd name="T44" fmla="*/ 77 w 221"/>
                  <a:gd name="T45" fmla="*/ 30 h 89"/>
                  <a:gd name="T46" fmla="*/ 75 w 221"/>
                  <a:gd name="T47" fmla="*/ 29 h 89"/>
                  <a:gd name="T48" fmla="*/ 73 w 221"/>
                  <a:gd name="T49" fmla="*/ 28 h 89"/>
                  <a:gd name="T50" fmla="*/ 71 w 221"/>
                  <a:gd name="T51" fmla="*/ 28 h 89"/>
                  <a:gd name="T52" fmla="*/ 69 w 221"/>
                  <a:gd name="T53" fmla="*/ 28 h 89"/>
                  <a:gd name="T54" fmla="*/ 67 w 221"/>
                  <a:gd name="T55" fmla="*/ 29 h 89"/>
                  <a:gd name="T56" fmla="*/ 65 w 221"/>
                  <a:gd name="T57" fmla="*/ 30 h 89"/>
                  <a:gd name="T58" fmla="*/ 6 w 221"/>
                  <a:gd name="T59" fmla="*/ 68 h 89"/>
                  <a:gd name="T60" fmla="*/ 12 w 221"/>
                  <a:gd name="T61" fmla="*/ 89 h 89"/>
                  <a:gd name="T62" fmla="*/ 71 w 221"/>
                  <a:gd name="T63" fmla="*/ 52 h 89"/>
                  <a:gd name="T64" fmla="*/ 120 w 221"/>
                  <a:gd name="T65" fmla="*/ 87 h 89"/>
                  <a:gd name="T66" fmla="*/ 122 w 221"/>
                  <a:gd name="T67" fmla="*/ 88 h 89"/>
                  <a:gd name="T68" fmla="*/ 125 w 221"/>
                  <a:gd name="T69" fmla="*/ 89 h 89"/>
                  <a:gd name="T70" fmla="*/ 125 w 221"/>
                  <a:gd name="T71" fmla="*/ 89 h 89"/>
                  <a:gd name="T72" fmla="*/ 127 w 221"/>
                  <a:gd name="T73" fmla="*/ 88 h 89"/>
                  <a:gd name="T74" fmla="*/ 130 w 221"/>
                  <a:gd name="T75" fmla="*/ 87 h 89"/>
                  <a:gd name="T76" fmla="*/ 192 w 221"/>
                  <a:gd name="T77" fmla="*/ 39 h 89"/>
                  <a:gd name="T78" fmla="*/ 193 w 221"/>
                  <a:gd name="T79" fmla="*/ 41 h 89"/>
                  <a:gd name="T80" fmla="*/ 196 w 221"/>
                  <a:gd name="T81" fmla="*/ 42 h 89"/>
                  <a:gd name="T82" fmla="*/ 197 w 221"/>
                  <a:gd name="T83" fmla="*/ 43 h 89"/>
                  <a:gd name="T84" fmla="*/ 200 w 221"/>
                  <a:gd name="T85" fmla="*/ 43 h 89"/>
                  <a:gd name="T86" fmla="*/ 200 w 221"/>
                  <a:gd name="T87" fmla="*/ 43 h 89"/>
                  <a:gd name="T88" fmla="*/ 203 w 221"/>
                  <a:gd name="T89" fmla="*/ 43 h 89"/>
                  <a:gd name="T90" fmla="*/ 206 w 221"/>
                  <a:gd name="T91" fmla="*/ 41 h 89"/>
                  <a:gd name="T92" fmla="*/ 208 w 221"/>
                  <a:gd name="T93" fmla="*/ 40 h 89"/>
                  <a:gd name="T94" fmla="*/ 210 w 221"/>
                  <a:gd name="T95" fmla="*/ 37 h 89"/>
                  <a:gd name="T96" fmla="*/ 220 w 221"/>
                  <a:gd name="T97" fmla="*/ 16 h 89"/>
                  <a:gd name="T98" fmla="*/ 220 w 221"/>
                  <a:gd name="T99" fmla="*/ 16 h 89"/>
                  <a:gd name="T100" fmla="*/ 221 w 221"/>
                  <a:gd name="T101" fmla="*/ 14 h 89"/>
                  <a:gd name="T102" fmla="*/ 221 w 221"/>
                  <a:gd name="T103" fmla="*/ 1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 h="89">
                    <a:moveTo>
                      <a:pt x="221" y="9"/>
                    </a:moveTo>
                    <a:cubicBezTo>
                      <a:pt x="221" y="9"/>
                      <a:pt x="221" y="9"/>
                      <a:pt x="221" y="9"/>
                    </a:cubicBezTo>
                    <a:cubicBezTo>
                      <a:pt x="221" y="9"/>
                      <a:pt x="221" y="9"/>
                      <a:pt x="221" y="9"/>
                    </a:cubicBezTo>
                    <a:cubicBezTo>
                      <a:pt x="221" y="9"/>
                      <a:pt x="221" y="8"/>
                      <a:pt x="220" y="7"/>
                    </a:cubicBezTo>
                    <a:cubicBezTo>
                      <a:pt x="220" y="7"/>
                      <a:pt x="220" y="7"/>
                      <a:pt x="220" y="6"/>
                    </a:cubicBezTo>
                    <a:cubicBezTo>
                      <a:pt x="220" y="6"/>
                      <a:pt x="220" y="6"/>
                      <a:pt x="220" y="5"/>
                    </a:cubicBezTo>
                    <a:cubicBezTo>
                      <a:pt x="219" y="5"/>
                      <a:pt x="219" y="5"/>
                      <a:pt x="219" y="4"/>
                    </a:cubicBezTo>
                    <a:cubicBezTo>
                      <a:pt x="219" y="4"/>
                      <a:pt x="219" y="4"/>
                      <a:pt x="218" y="3"/>
                    </a:cubicBezTo>
                    <a:cubicBezTo>
                      <a:pt x="218" y="3"/>
                      <a:pt x="218" y="3"/>
                      <a:pt x="217" y="3"/>
                    </a:cubicBezTo>
                    <a:cubicBezTo>
                      <a:pt x="217" y="3"/>
                      <a:pt x="217" y="2"/>
                      <a:pt x="217" y="2"/>
                    </a:cubicBezTo>
                    <a:cubicBezTo>
                      <a:pt x="215" y="1"/>
                      <a:pt x="214" y="1"/>
                      <a:pt x="213" y="0"/>
                    </a:cubicBezTo>
                    <a:cubicBezTo>
                      <a:pt x="213" y="0"/>
                      <a:pt x="212" y="0"/>
                      <a:pt x="212" y="0"/>
                    </a:cubicBezTo>
                    <a:cubicBezTo>
                      <a:pt x="212" y="0"/>
                      <a:pt x="211" y="0"/>
                      <a:pt x="211" y="0"/>
                    </a:cubicBezTo>
                    <a:cubicBezTo>
                      <a:pt x="210" y="0"/>
                      <a:pt x="209" y="0"/>
                      <a:pt x="209" y="0"/>
                    </a:cubicBezTo>
                    <a:cubicBezTo>
                      <a:pt x="209" y="0"/>
                      <a:pt x="209" y="0"/>
                      <a:pt x="208" y="0"/>
                    </a:cubicBezTo>
                    <a:cubicBezTo>
                      <a:pt x="208" y="0"/>
                      <a:pt x="208" y="0"/>
                      <a:pt x="208" y="0"/>
                    </a:cubicBezTo>
                    <a:cubicBezTo>
                      <a:pt x="208" y="0"/>
                      <a:pt x="208" y="0"/>
                      <a:pt x="208" y="0"/>
                    </a:cubicBezTo>
                    <a:cubicBezTo>
                      <a:pt x="185" y="4"/>
                      <a:pt x="185" y="4"/>
                      <a:pt x="185" y="4"/>
                    </a:cubicBezTo>
                    <a:cubicBezTo>
                      <a:pt x="185" y="4"/>
                      <a:pt x="185" y="4"/>
                      <a:pt x="185" y="4"/>
                    </a:cubicBezTo>
                    <a:cubicBezTo>
                      <a:pt x="185" y="4"/>
                      <a:pt x="184" y="4"/>
                      <a:pt x="184" y="4"/>
                    </a:cubicBezTo>
                    <a:cubicBezTo>
                      <a:pt x="183" y="4"/>
                      <a:pt x="183" y="4"/>
                      <a:pt x="183" y="4"/>
                    </a:cubicBezTo>
                    <a:cubicBezTo>
                      <a:pt x="182" y="5"/>
                      <a:pt x="182" y="5"/>
                      <a:pt x="182" y="5"/>
                    </a:cubicBezTo>
                    <a:cubicBezTo>
                      <a:pt x="181" y="5"/>
                      <a:pt x="181" y="5"/>
                      <a:pt x="181" y="5"/>
                    </a:cubicBezTo>
                    <a:cubicBezTo>
                      <a:pt x="181" y="6"/>
                      <a:pt x="181" y="6"/>
                      <a:pt x="180" y="6"/>
                    </a:cubicBezTo>
                    <a:cubicBezTo>
                      <a:pt x="180" y="6"/>
                      <a:pt x="180" y="6"/>
                      <a:pt x="180" y="6"/>
                    </a:cubicBezTo>
                    <a:cubicBezTo>
                      <a:pt x="180" y="6"/>
                      <a:pt x="179" y="7"/>
                      <a:pt x="179" y="7"/>
                    </a:cubicBezTo>
                    <a:cubicBezTo>
                      <a:pt x="179" y="7"/>
                      <a:pt x="179" y="7"/>
                      <a:pt x="178" y="8"/>
                    </a:cubicBezTo>
                    <a:cubicBezTo>
                      <a:pt x="178" y="8"/>
                      <a:pt x="178" y="8"/>
                      <a:pt x="178" y="9"/>
                    </a:cubicBezTo>
                    <a:cubicBezTo>
                      <a:pt x="178" y="9"/>
                      <a:pt x="177" y="9"/>
                      <a:pt x="177" y="9"/>
                    </a:cubicBezTo>
                    <a:cubicBezTo>
                      <a:pt x="177" y="10"/>
                      <a:pt x="177" y="10"/>
                      <a:pt x="177" y="10"/>
                    </a:cubicBezTo>
                    <a:cubicBezTo>
                      <a:pt x="177" y="11"/>
                      <a:pt x="177" y="11"/>
                      <a:pt x="177" y="11"/>
                    </a:cubicBezTo>
                    <a:cubicBezTo>
                      <a:pt x="176" y="12"/>
                      <a:pt x="176" y="12"/>
                      <a:pt x="176" y="12"/>
                    </a:cubicBezTo>
                    <a:cubicBezTo>
                      <a:pt x="176" y="13"/>
                      <a:pt x="176" y="13"/>
                      <a:pt x="176" y="13"/>
                    </a:cubicBezTo>
                    <a:cubicBezTo>
                      <a:pt x="176" y="14"/>
                      <a:pt x="176" y="14"/>
                      <a:pt x="176" y="15"/>
                    </a:cubicBezTo>
                    <a:cubicBezTo>
                      <a:pt x="176" y="15"/>
                      <a:pt x="176" y="15"/>
                      <a:pt x="176" y="16"/>
                    </a:cubicBezTo>
                    <a:cubicBezTo>
                      <a:pt x="176" y="16"/>
                      <a:pt x="176" y="16"/>
                      <a:pt x="176" y="16"/>
                    </a:cubicBezTo>
                    <a:cubicBezTo>
                      <a:pt x="176" y="16"/>
                      <a:pt x="176" y="17"/>
                      <a:pt x="176" y="17"/>
                    </a:cubicBezTo>
                    <a:cubicBezTo>
                      <a:pt x="176" y="17"/>
                      <a:pt x="176" y="17"/>
                      <a:pt x="177" y="18"/>
                    </a:cubicBezTo>
                    <a:cubicBezTo>
                      <a:pt x="177" y="18"/>
                      <a:pt x="177" y="18"/>
                      <a:pt x="177" y="19"/>
                    </a:cubicBezTo>
                    <a:cubicBezTo>
                      <a:pt x="177" y="19"/>
                      <a:pt x="177" y="19"/>
                      <a:pt x="177" y="20"/>
                    </a:cubicBezTo>
                    <a:cubicBezTo>
                      <a:pt x="177" y="20"/>
                      <a:pt x="178" y="20"/>
                      <a:pt x="178" y="21"/>
                    </a:cubicBezTo>
                    <a:cubicBezTo>
                      <a:pt x="178" y="21"/>
                      <a:pt x="178" y="21"/>
                      <a:pt x="178" y="21"/>
                    </a:cubicBezTo>
                    <a:cubicBezTo>
                      <a:pt x="179" y="22"/>
                      <a:pt x="179" y="22"/>
                      <a:pt x="179" y="22"/>
                    </a:cubicBezTo>
                    <a:cubicBezTo>
                      <a:pt x="124" y="64"/>
                      <a:pt x="124" y="64"/>
                      <a:pt x="124" y="64"/>
                    </a:cubicBezTo>
                    <a:cubicBezTo>
                      <a:pt x="77" y="30"/>
                      <a:pt x="77" y="30"/>
                      <a:pt x="77" y="30"/>
                    </a:cubicBezTo>
                    <a:cubicBezTo>
                      <a:pt x="77" y="30"/>
                      <a:pt x="77" y="30"/>
                      <a:pt x="77" y="30"/>
                    </a:cubicBezTo>
                    <a:cubicBezTo>
                      <a:pt x="77" y="30"/>
                      <a:pt x="77" y="30"/>
                      <a:pt x="76" y="29"/>
                    </a:cubicBezTo>
                    <a:cubicBezTo>
                      <a:pt x="76" y="29"/>
                      <a:pt x="76" y="29"/>
                      <a:pt x="75" y="29"/>
                    </a:cubicBezTo>
                    <a:cubicBezTo>
                      <a:pt x="75" y="29"/>
                      <a:pt x="75" y="29"/>
                      <a:pt x="74" y="29"/>
                    </a:cubicBezTo>
                    <a:cubicBezTo>
                      <a:pt x="74" y="29"/>
                      <a:pt x="74" y="28"/>
                      <a:pt x="73" y="28"/>
                    </a:cubicBezTo>
                    <a:cubicBezTo>
                      <a:pt x="73" y="28"/>
                      <a:pt x="73" y="28"/>
                      <a:pt x="73" y="28"/>
                    </a:cubicBezTo>
                    <a:cubicBezTo>
                      <a:pt x="72" y="28"/>
                      <a:pt x="72" y="28"/>
                      <a:pt x="71" y="28"/>
                    </a:cubicBezTo>
                    <a:cubicBezTo>
                      <a:pt x="71" y="28"/>
                      <a:pt x="71" y="28"/>
                      <a:pt x="70" y="28"/>
                    </a:cubicBezTo>
                    <a:cubicBezTo>
                      <a:pt x="70" y="28"/>
                      <a:pt x="70" y="28"/>
                      <a:pt x="69" y="28"/>
                    </a:cubicBezTo>
                    <a:cubicBezTo>
                      <a:pt x="69" y="28"/>
                      <a:pt x="69" y="28"/>
                      <a:pt x="68" y="28"/>
                    </a:cubicBezTo>
                    <a:cubicBezTo>
                      <a:pt x="68" y="29"/>
                      <a:pt x="67" y="29"/>
                      <a:pt x="67" y="29"/>
                    </a:cubicBezTo>
                    <a:cubicBezTo>
                      <a:pt x="67" y="29"/>
                      <a:pt x="67" y="29"/>
                      <a:pt x="66" y="29"/>
                    </a:cubicBezTo>
                    <a:cubicBezTo>
                      <a:pt x="66" y="29"/>
                      <a:pt x="66" y="30"/>
                      <a:pt x="65" y="30"/>
                    </a:cubicBezTo>
                    <a:cubicBezTo>
                      <a:pt x="65" y="30"/>
                      <a:pt x="65" y="30"/>
                      <a:pt x="65" y="30"/>
                    </a:cubicBezTo>
                    <a:cubicBezTo>
                      <a:pt x="6" y="68"/>
                      <a:pt x="6" y="68"/>
                      <a:pt x="6" y="68"/>
                    </a:cubicBezTo>
                    <a:cubicBezTo>
                      <a:pt x="1" y="72"/>
                      <a:pt x="0" y="79"/>
                      <a:pt x="3" y="84"/>
                    </a:cubicBezTo>
                    <a:cubicBezTo>
                      <a:pt x="5" y="87"/>
                      <a:pt x="9" y="89"/>
                      <a:pt x="12" y="89"/>
                    </a:cubicBezTo>
                    <a:cubicBezTo>
                      <a:pt x="15" y="89"/>
                      <a:pt x="17" y="88"/>
                      <a:pt x="18" y="87"/>
                    </a:cubicBezTo>
                    <a:cubicBezTo>
                      <a:pt x="71" y="52"/>
                      <a:pt x="71" y="52"/>
                      <a:pt x="71" y="52"/>
                    </a:cubicBezTo>
                    <a:cubicBezTo>
                      <a:pt x="118" y="87"/>
                      <a:pt x="118" y="87"/>
                      <a:pt x="118" y="87"/>
                    </a:cubicBezTo>
                    <a:cubicBezTo>
                      <a:pt x="119" y="87"/>
                      <a:pt x="119" y="87"/>
                      <a:pt x="120" y="87"/>
                    </a:cubicBezTo>
                    <a:cubicBezTo>
                      <a:pt x="120" y="88"/>
                      <a:pt x="120" y="88"/>
                      <a:pt x="120" y="88"/>
                    </a:cubicBezTo>
                    <a:cubicBezTo>
                      <a:pt x="121" y="88"/>
                      <a:pt x="121" y="88"/>
                      <a:pt x="122" y="88"/>
                    </a:cubicBezTo>
                    <a:cubicBezTo>
                      <a:pt x="122" y="88"/>
                      <a:pt x="122" y="88"/>
                      <a:pt x="122" y="88"/>
                    </a:cubicBezTo>
                    <a:cubicBezTo>
                      <a:pt x="123" y="88"/>
                      <a:pt x="124" y="89"/>
                      <a:pt x="125" y="89"/>
                    </a:cubicBezTo>
                    <a:cubicBezTo>
                      <a:pt x="125" y="89"/>
                      <a:pt x="125" y="89"/>
                      <a:pt x="125" y="89"/>
                    </a:cubicBezTo>
                    <a:cubicBezTo>
                      <a:pt x="125" y="89"/>
                      <a:pt x="125" y="89"/>
                      <a:pt x="125" y="89"/>
                    </a:cubicBezTo>
                    <a:cubicBezTo>
                      <a:pt x="125" y="89"/>
                      <a:pt x="126" y="88"/>
                      <a:pt x="127" y="88"/>
                    </a:cubicBezTo>
                    <a:cubicBezTo>
                      <a:pt x="127" y="88"/>
                      <a:pt x="127" y="88"/>
                      <a:pt x="127" y="88"/>
                    </a:cubicBezTo>
                    <a:cubicBezTo>
                      <a:pt x="128" y="88"/>
                      <a:pt x="129" y="88"/>
                      <a:pt x="129" y="88"/>
                    </a:cubicBezTo>
                    <a:cubicBezTo>
                      <a:pt x="129" y="87"/>
                      <a:pt x="129" y="87"/>
                      <a:pt x="130" y="87"/>
                    </a:cubicBezTo>
                    <a:cubicBezTo>
                      <a:pt x="130" y="87"/>
                      <a:pt x="131" y="87"/>
                      <a:pt x="131" y="86"/>
                    </a:cubicBezTo>
                    <a:cubicBezTo>
                      <a:pt x="192" y="39"/>
                      <a:pt x="192" y="39"/>
                      <a:pt x="192" y="39"/>
                    </a:cubicBezTo>
                    <a:cubicBezTo>
                      <a:pt x="192" y="40"/>
                      <a:pt x="193" y="40"/>
                      <a:pt x="193" y="40"/>
                    </a:cubicBezTo>
                    <a:cubicBezTo>
                      <a:pt x="193" y="40"/>
                      <a:pt x="193" y="41"/>
                      <a:pt x="193" y="41"/>
                    </a:cubicBezTo>
                    <a:cubicBezTo>
                      <a:pt x="194" y="41"/>
                      <a:pt x="194" y="41"/>
                      <a:pt x="195" y="42"/>
                    </a:cubicBezTo>
                    <a:cubicBezTo>
                      <a:pt x="195" y="42"/>
                      <a:pt x="195" y="42"/>
                      <a:pt x="196" y="42"/>
                    </a:cubicBezTo>
                    <a:cubicBezTo>
                      <a:pt x="196" y="42"/>
                      <a:pt x="196" y="42"/>
                      <a:pt x="196" y="42"/>
                    </a:cubicBezTo>
                    <a:cubicBezTo>
                      <a:pt x="196" y="42"/>
                      <a:pt x="197" y="42"/>
                      <a:pt x="197" y="43"/>
                    </a:cubicBezTo>
                    <a:cubicBezTo>
                      <a:pt x="197" y="43"/>
                      <a:pt x="198" y="43"/>
                      <a:pt x="198" y="43"/>
                    </a:cubicBezTo>
                    <a:cubicBezTo>
                      <a:pt x="199" y="43"/>
                      <a:pt x="199" y="43"/>
                      <a:pt x="200" y="43"/>
                    </a:cubicBezTo>
                    <a:cubicBezTo>
                      <a:pt x="200" y="43"/>
                      <a:pt x="200" y="43"/>
                      <a:pt x="200" y="43"/>
                    </a:cubicBezTo>
                    <a:cubicBezTo>
                      <a:pt x="200" y="43"/>
                      <a:pt x="200" y="43"/>
                      <a:pt x="200" y="43"/>
                    </a:cubicBezTo>
                    <a:cubicBezTo>
                      <a:pt x="201" y="43"/>
                      <a:pt x="202" y="43"/>
                      <a:pt x="203" y="43"/>
                    </a:cubicBezTo>
                    <a:cubicBezTo>
                      <a:pt x="203" y="43"/>
                      <a:pt x="203" y="43"/>
                      <a:pt x="203" y="43"/>
                    </a:cubicBezTo>
                    <a:cubicBezTo>
                      <a:pt x="204" y="42"/>
                      <a:pt x="205" y="42"/>
                      <a:pt x="206" y="42"/>
                    </a:cubicBezTo>
                    <a:cubicBezTo>
                      <a:pt x="206" y="41"/>
                      <a:pt x="206" y="41"/>
                      <a:pt x="206" y="41"/>
                    </a:cubicBezTo>
                    <a:cubicBezTo>
                      <a:pt x="207" y="41"/>
                      <a:pt x="207" y="41"/>
                      <a:pt x="207" y="41"/>
                    </a:cubicBezTo>
                    <a:cubicBezTo>
                      <a:pt x="207" y="41"/>
                      <a:pt x="208" y="40"/>
                      <a:pt x="208" y="40"/>
                    </a:cubicBezTo>
                    <a:cubicBezTo>
                      <a:pt x="208" y="40"/>
                      <a:pt x="208" y="39"/>
                      <a:pt x="208" y="39"/>
                    </a:cubicBezTo>
                    <a:cubicBezTo>
                      <a:pt x="209" y="39"/>
                      <a:pt x="210" y="38"/>
                      <a:pt x="210" y="37"/>
                    </a:cubicBezTo>
                    <a:cubicBezTo>
                      <a:pt x="210" y="37"/>
                      <a:pt x="210" y="37"/>
                      <a:pt x="210" y="37"/>
                    </a:cubicBezTo>
                    <a:cubicBezTo>
                      <a:pt x="220" y="16"/>
                      <a:pt x="220" y="16"/>
                      <a:pt x="220" y="16"/>
                    </a:cubicBezTo>
                    <a:cubicBezTo>
                      <a:pt x="220" y="16"/>
                      <a:pt x="220" y="16"/>
                      <a:pt x="220" y="16"/>
                    </a:cubicBezTo>
                    <a:cubicBezTo>
                      <a:pt x="220" y="16"/>
                      <a:pt x="220" y="16"/>
                      <a:pt x="220" y="16"/>
                    </a:cubicBezTo>
                    <a:cubicBezTo>
                      <a:pt x="220" y="15"/>
                      <a:pt x="220" y="15"/>
                      <a:pt x="220" y="15"/>
                    </a:cubicBezTo>
                    <a:cubicBezTo>
                      <a:pt x="220" y="15"/>
                      <a:pt x="221" y="14"/>
                      <a:pt x="221" y="14"/>
                    </a:cubicBezTo>
                    <a:cubicBezTo>
                      <a:pt x="221" y="13"/>
                      <a:pt x="221" y="13"/>
                      <a:pt x="221" y="12"/>
                    </a:cubicBezTo>
                    <a:cubicBezTo>
                      <a:pt x="221" y="12"/>
                      <a:pt x="221" y="12"/>
                      <a:pt x="221" y="11"/>
                    </a:cubicBezTo>
                    <a:cubicBezTo>
                      <a:pt x="221" y="11"/>
                      <a:pt x="221" y="10"/>
                      <a:pt x="22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微软雅黑" pitchFamily="34" charset="-122"/>
                  <a:ea typeface="微软雅黑" pitchFamily="34" charset="-122"/>
                </a:endParaRPr>
              </a:p>
            </p:txBody>
          </p:sp>
          <p:sp>
            <p:nvSpPr>
              <p:cNvPr id="18" name="Freeform 53"/>
              <p:cNvSpPr>
                <a:spLocks/>
              </p:cNvSpPr>
              <p:nvPr/>
            </p:nvSpPr>
            <p:spPr bwMode="auto">
              <a:xfrm>
                <a:off x="-60285" y="865188"/>
                <a:ext cx="1354138" cy="82550"/>
              </a:xfrm>
              <a:custGeom>
                <a:avLst/>
                <a:gdLst>
                  <a:gd name="T0" fmla="*/ 347 w 358"/>
                  <a:gd name="T1" fmla="*/ 0 h 22"/>
                  <a:gd name="T2" fmla="*/ 11 w 358"/>
                  <a:gd name="T3" fmla="*/ 0 h 22"/>
                  <a:gd name="T4" fmla="*/ 0 w 358"/>
                  <a:gd name="T5" fmla="*/ 11 h 22"/>
                  <a:gd name="T6" fmla="*/ 11 w 358"/>
                  <a:gd name="T7" fmla="*/ 22 h 22"/>
                  <a:gd name="T8" fmla="*/ 347 w 358"/>
                  <a:gd name="T9" fmla="*/ 22 h 22"/>
                  <a:gd name="T10" fmla="*/ 358 w 358"/>
                  <a:gd name="T11" fmla="*/ 11 h 22"/>
                  <a:gd name="T12" fmla="*/ 347 w 35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58" h="22">
                    <a:moveTo>
                      <a:pt x="347" y="0"/>
                    </a:moveTo>
                    <a:cubicBezTo>
                      <a:pt x="11" y="0"/>
                      <a:pt x="11" y="0"/>
                      <a:pt x="11" y="0"/>
                    </a:cubicBezTo>
                    <a:cubicBezTo>
                      <a:pt x="5" y="0"/>
                      <a:pt x="0" y="5"/>
                      <a:pt x="0" y="11"/>
                    </a:cubicBezTo>
                    <a:cubicBezTo>
                      <a:pt x="0" y="17"/>
                      <a:pt x="5" y="22"/>
                      <a:pt x="11" y="22"/>
                    </a:cubicBezTo>
                    <a:cubicBezTo>
                      <a:pt x="347" y="22"/>
                      <a:pt x="347" y="22"/>
                      <a:pt x="347" y="22"/>
                    </a:cubicBezTo>
                    <a:cubicBezTo>
                      <a:pt x="353" y="22"/>
                      <a:pt x="358" y="17"/>
                      <a:pt x="358" y="11"/>
                    </a:cubicBezTo>
                    <a:cubicBezTo>
                      <a:pt x="358" y="5"/>
                      <a:pt x="353" y="0"/>
                      <a:pt x="3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微软雅黑" pitchFamily="34" charset="-122"/>
                  <a:ea typeface="微软雅黑" pitchFamily="34" charset="-122"/>
                </a:endParaRPr>
              </a:p>
            </p:txBody>
          </p:sp>
        </p:grpSp>
      </p:grpSp>
      <p:grpSp>
        <p:nvGrpSpPr>
          <p:cNvPr id="19" name="组合 18"/>
          <p:cNvGrpSpPr/>
          <p:nvPr/>
        </p:nvGrpSpPr>
        <p:grpSpPr>
          <a:xfrm>
            <a:off x="1290081" y="1046844"/>
            <a:ext cx="839877" cy="839877"/>
            <a:chOff x="4609397" y="4205512"/>
            <a:chExt cx="1119836" cy="1119836"/>
          </a:xfrm>
        </p:grpSpPr>
        <p:sp>
          <p:nvSpPr>
            <p:cNvPr id="20" name="椭圆 19"/>
            <p:cNvSpPr/>
            <p:nvPr/>
          </p:nvSpPr>
          <p:spPr>
            <a:xfrm>
              <a:off x="4609397" y="4205512"/>
              <a:ext cx="1119836" cy="111983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sp>
          <p:nvSpPr>
            <p:cNvPr id="21" name="Freeform 5"/>
            <p:cNvSpPr>
              <a:spLocks noEditPoints="1"/>
            </p:cNvSpPr>
            <p:nvPr/>
          </p:nvSpPr>
          <p:spPr bwMode="auto">
            <a:xfrm>
              <a:off x="4770566" y="4472920"/>
              <a:ext cx="802605" cy="502759"/>
            </a:xfrm>
            <a:custGeom>
              <a:avLst/>
              <a:gdLst>
                <a:gd name="T0" fmla="*/ 211 w 260"/>
                <a:gd name="T1" fmla="*/ 65 h 162"/>
                <a:gd name="T2" fmla="*/ 146 w 260"/>
                <a:gd name="T3" fmla="*/ 0 h 162"/>
                <a:gd name="T4" fmla="*/ 90 w 260"/>
                <a:gd name="T5" fmla="*/ 33 h 162"/>
                <a:gd name="T6" fmla="*/ 81 w 260"/>
                <a:gd name="T7" fmla="*/ 32 h 162"/>
                <a:gd name="T8" fmla="*/ 35 w 260"/>
                <a:gd name="T9" fmla="*/ 67 h 162"/>
                <a:gd name="T10" fmla="*/ 0 w 260"/>
                <a:gd name="T11" fmla="*/ 114 h 162"/>
                <a:gd name="T12" fmla="*/ 49 w 260"/>
                <a:gd name="T13" fmla="*/ 162 h 162"/>
                <a:gd name="T14" fmla="*/ 211 w 260"/>
                <a:gd name="T15" fmla="*/ 162 h 162"/>
                <a:gd name="T16" fmla="*/ 260 w 260"/>
                <a:gd name="T17" fmla="*/ 114 h 162"/>
                <a:gd name="T18" fmla="*/ 211 w 260"/>
                <a:gd name="T19" fmla="*/ 65 h 162"/>
                <a:gd name="T20" fmla="*/ 130 w 260"/>
                <a:gd name="T21" fmla="*/ 146 h 162"/>
                <a:gd name="T22" fmla="*/ 81 w 260"/>
                <a:gd name="T23" fmla="*/ 81 h 162"/>
                <a:gd name="T24" fmla="*/ 114 w 260"/>
                <a:gd name="T25" fmla="*/ 81 h 162"/>
                <a:gd name="T26" fmla="*/ 114 w 260"/>
                <a:gd name="T27" fmla="*/ 32 h 162"/>
                <a:gd name="T28" fmla="*/ 146 w 260"/>
                <a:gd name="T29" fmla="*/ 32 h 162"/>
                <a:gd name="T30" fmla="*/ 146 w 260"/>
                <a:gd name="T31" fmla="*/ 81 h 162"/>
                <a:gd name="T32" fmla="*/ 179 w 260"/>
                <a:gd name="T33" fmla="*/ 81 h 162"/>
                <a:gd name="T34" fmla="*/ 130 w 260"/>
                <a:gd name="T35"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62">
                  <a:moveTo>
                    <a:pt x="211" y="65"/>
                  </a:moveTo>
                  <a:cubicBezTo>
                    <a:pt x="211" y="29"/>
                    <a:pt x="182" y="0"/>
                    <a:pt x="146" y="0"/>
                  </a:cubicBezTo>
                  <a:cubicBezTo>
                    <a:pt x="122" y="0"/>
                    <a:pt x="101" y="13"/>
                    <a:pt x="90" y="33"/>
                  </a:cubicBezTo>
                  <a:cubicBezTo>
                    <a:pt x="87" y="33"/>
                    <a:pt x="84" y="32"/>
                    <a:pt x="81" y="32"/>
                  </a:cubicBezTo>
                  <a:cubicBezTo>
                    <a:pt x="59" y="32"/>
                    <a:pt x="41" y="47"/>
                    <a:pt x="35" y="67"/>
                  </a:cubicBezTo>
                  <a:cubicBezTo>
                    <a:pt x="15" y="73"/>
                    <a:pt x="0" y="92"/>
                    <a:pt x="0" y="114"/>
                  </a:cubicBezTo>
                  <a:cubicBezTo>
                    <a:pt x="0" y="140"/>
                    <a:pt x="22" y="162"/>
                    <a:pt x="49" y="162"/>
                  </a:cubicBezTo>
                  <a:cubicBezTo>
                    <a:pt x="211" y="162"/>
                    <a:pt x="211" y="162"/>
                    <a:pt x="211" y="162"/>
                  </a:cubicBezTo>
                  <a:cubicBezTo>
                    <a:pt x="238" y="162"/>
                    <a:pt x="260" y="140"/>
                    <a:pt x="260" y="114"/>
                  </a:cubicBezTo>
                  <a:cubicBezTo>
                    <a:pt x="260" y="87"/>
                    <a:pt x="238" y="65"/>
                    <a:pt x="211" y="65"/>
                  </a:cubicBezTo>
                  <a:close/>
                  <a:moveTo>
                    <a:pt x="130" y="146"/>
                  </a:moveTo>
                  <a:cubicBezTo>
                    <a:pt x="81" y="81"/>
                    <a:pt x="81" y="81"/>
                    <a:pt x="81" y="81"/>
                  </a:cubicBezTo>
                  <a:cubicBezTo>
                    <a:pt x="114" y="81"/>
                    <a:pt x="114" y="81"/>
                    <a:pt x="114" y="81"/>
                  </a:cubicBezTo>
                  <a:cubicBezTo>
                    <a:pt x="114" y="32"/>
                    <a:pt x="114" y="32"/>
                    <a:pt x="114" y="32"/>
                  </a:cubicBezTo>
                  <a:cubicBezTo>
                    <a:pt x="146" y="32"/>
                    <a:pt x="146" y="32"/>
                    <a:pt x="146" y="32"/>
                  </a:cubicBezTo>
                  <a:cubicBezTo>
                    <a:pt x="146" y="81"/>
                    <a:pt x="146" y="81"/>
                    <a:pt x="146" y="81"/>
                  </a:cubicBezTo>
                  <a:cubicBezTo>
                    <a:pt x="179" y="81"/>
                    <a:pt x="179" y="81"/>
                    <a:pt x="179" y="81"/>
                  </a:cubicBezTo>
                  <a:lnTo>
                    <a:pt x="130" y="1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微软雅黑" pitchFamily="34" charset="-122"/>
                <a:ea typeface="微软雅黑" pitchFamily="34" charset="-122"/>
              </a:endParaRPr>
            </a:p>
          </p:txBody>
        </p:sp>
      </p:grpSp>
      <p:grpSp>
        <p:nvGrpSpPr>
          <p:cNvPr id="22" name="组合 21"/>
          <p:cNvGrpSpPr/>
          <p:nvPr/>
        </p:nvGrpSpPr>
        <p:grpSpPr>
          <a:xfrm>
            <a:off x="5842226" y="3111318"/>
            <a:ext cx="839877" cy="839877"/>
            <a:chOff x="7789634" y="1489945"/>
            <a:chExt cx="1119836" cy="1119836"/>
          </a:xfrm>
        </p:grpSpPr>
        <p:sp>
          <p:nvSpPr>
            <p:cNvPr id="23" name="椭圆 22"/>
            <p:cNvSpPr/>
            <p:nvPr/>
          </p:nvSpPr>
          <p:spPr>
            <a:xfrm>
              <a:off x="7789634" y="1489945"/>
              <a:ext cx="1119836" cy="111983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itchFamily="34" charset="-122"/>
                <a:ea typeface="微软雅黑" pitchFamily="34" charset="-122"/>
              </a:endParaRPr>
            </a:p>
          </p:txBody>
        </p:sp>
        <p:grpSp>
          <p:nvGrpSpPr>
            <p:cNvPr id="24" name="组合 23"/>
            <p:cNvGrpSpPr/>
            <p:nvPr/>
          </p:nvGrpSpPr>
          <p:grpSpPr>
            <a:xfrm>
              <a:off x="8108090" y="1827308"/>
              <a:ext cx="482923" cy="481855"/>
              <a:chOff x="9166770" y="4602851"/>
              <a:chExt cx="482923" cy="481855"/>
            </a:xfrm>
          </p:grpSpPr>
          <p:sp>
            <p:nvSpPr>
              <p:cNvPr id="25" name="Freeform 9"/>
              <p:cNvSpPr>
                <a:spLocks/>
              </p:cNvSpPr>
              <p:nvPr/>
            </p:nvSpPr>
            <p:spPr bwMode="auto">
              <a:xfrm>
                <a:off x="9457379" y="4895596"/>
                <a:ext cx="192314" cy="189110"/>
              </a:xfrm>
              <a:custGeom>
                <a:avLst/>
                <a:gdLst>
                  <a:gd name="T0" fmla="*/ 68 w 75"/>
                  <a:gd name="T1" fmla="*/ 42 h 74"/>
                  <a:gd name="T2" fmla="*/ 25 w 75"/>
                  <a:gd name="T3" fmla="*/ 0 h 74"/>
                  <a:gd name="T4" fmla="*/ 0 w 75"/>
                  <a:gd name="T5" fmla="*/ 24 h 74"/>
                  <a:gd name="T6" fmla="*/ 43 w 75"/>
                  <a:gd name="T7" fmla="*/ 67 h 74"/>
                  <a:gd name="T8" fmla="*/ 68 w 75"/>
                  <a:gd name="T9" fmla="*/ 67 h 74"/>
                  <a:gd name="T10" fmla="*/ 68 w 75"/>
                  <a:gd name="T11" fmla="*/ 42 h 74"/>
                </a:gdLst>
                <a:ahLst/>
                <a:cxnLst>
                  <a:cxn ang="0">
                    <a:pos x="T0" y="T1"/>
                  </a:cxn>
                  <a:cxn ang="0">
                    <a:pos x="T2" y="T3"/>
                  </a:cxn>
                  <a:cxn ang="0">
                    <a:pos x="T4" y="T5"/>
                  </a:cxn>
                  <a:cxn ang="0">
                    <a:pos x="T6" y="T7"/>
                  </a:cxn>
                  <a:cxn ang="0">
                    <a:pos x="T8" y="T9"/>
                  </a:cxn>
                  <a:cxn ang="0">
                    <a:pos x="T10" y="T11"/>
                  </a:cxn>
                </a:cxnLst>
                <a:rect l="0" t="0" r="r" b="b"/>
                <a:pathLst>
                  <a:path w="75" h="74">
                    <a:moveTo>
                      <a:pt x="68" y="42"/>
                    </a:moveTo>
                    <a:cubicBezTo>
                      <a:pt x="25" y="0"/>
                      <a:pt x="25" y="0"/>
                      <a:pt x="25" y="0"/>
                    </a:cubicBezTo>
                    <a:cubicBezTo>
                      <a:pt x="19" y="10"/>
                      <a:pt x="10" y="18"/>
                      <a:pt x="0" y="24"/>
                    </a:cubicBezTo>
                    <a:cubicBezTo>
                      <a:pt x="43" y="67"/>
                      <a:pt x="43" y="67"/>
                      <a:pt x="43" y="67"/>
                    </a:cubicBezTo>
                    <a:cubicBezTo>
                      <a:pt x="50" y="74"/>
                      <a:pt x="61" y="74"/>
                      <a:pt x="68" y="67"/>
                    </a:cubicBezTo>
                    <a:cubicBezTo>
                      <a:pt x="75" y="60"/>
                      <a:pt x="75" y="49"/>
                      <a:pt x="68" y="4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微软雅黑" pitchFamily="34" charset="-122"/>
                  <a:ea typeface="微软雅黑" pitchFamily="34" charset="-122"/>
                </a:endParaRPr>
              </a:p>
            </p:txBody>
          </p:sp>
          <p:sp>
            <p:nvSpPr>
              <p:cNvPr id="26" name="Freeform 10"/>
              <p:cNvSpPr>
                <a:spLocks noEditPoints="1"/>
              </p:cNvSpPr>
              <p:nvPr/>
            </p:nvSpPr>
            <p:spPr bwMode="auto">
              <a:xfrm>
                <a:off x="9166770" y="4602851"/>
                <a:ext cx="356850" cy="358987"/>
              </a:xfrm>
              <a:custGeom>
                <a:avLst/>
                <a:gdLst>
                  <a:gd name="T0" fmla="*/ 139 w 139"/>
                  <a:gd name="T1" fmla="*/ 70 h 140"/>
                  <a:gd name="T2" fmla="*/ 70 w 139"/>
                  <a:gd name="T3" fmla="*/ 0 h 140"/>
                  <a:gd name="T4" fmla="*/ 0 w 139"/>
                  <a:gd name="T5" fmla="*/ 70 h 140"/>
                  <a:gd name="T6" fmla="*/ 70 w 139"/>
                  <a:gd name="T7" fmla="*/ 140 h 140"/>
                  <a:gd name="T8" fmla="*/ 139 w 139"/>
                  <a:gd name="T9" fmla="*/ 70 h 140"/>
                  <a:gd name="T10" fmla="*/ 70 w 139"/>
                  <a:gd name="T11" fmla="*/ 122 h 140"/>
                  <a:gd name="T12" fmla="*/ 17 w 139"/>
                  <a:gd name="T13" fmla="*/ 70 h 140"/>
                  <a:gd name="T14" fmla="*/ 70 w 139"/>
                  <a:gd name="T15" fmla="*/ 17 h 140"/>
                  <a:gd name="T16" fmla="*/ 122 w 139"/>
                  <a:gd name="T17" fmla="*/ 70 h 140"/>
                  <a:gd name="T18" fmla="*/ 70 w 139"/>
                  <a:gd name="T19" fmla="*/ 1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40">
                    <a:moveTo>
                      <a:pt x="139" y="70"/>
                    </a:moveTo>
                    <a:cubicBezTo>
                      <a:pt x="139" y="31"/>
                      <a:pt x="108" y="0"/>
                      <a:pt x="70" y="0"/>
                    </a:cubicBezTo>
                    <a:cubicBezTo>
                      <a:pt x="31" y="0"/>
                      <a:pt x="0" y="31"/>
                      <a:pt x="0" y="70"/>
                    </a:cubicBezTo>
                    <a:cubicBezTo>
                      <a:pt x="0" y="108"/>
                      <a:pt x="31" y="140"/>
                      <a:pt x="70" y="140"/>
                    </a:cubicBezTo>
                    <a:cubicBezTo>
                      <a:pt x="108" y="140"/>
                      <a:pt x="139" y="108"/>
                      <a:pt x="139" y="70"/>
                    </a:cubicBezTo>
                    <a:close/>
                    <a:moveTo>
                      <a:pt x="70" y="122"/>
                    </a:moveTo>
                    <a:cubicBezTo>
                      <a:pt x="41" y="122"/>
                      <a:pt x="17" y="99"/>
                      <a:pt x="17" y="70"/>
                    </a:cubicBezTo>
                    <a:cubicBezTo>
                      <a:pt x="17" y="41"/>
                      <a:pt x="41" y="17"/>
                      <a:pt x="70" y="17"/>
                    </a:cubicBezTo>
                    <a:cubicBezTo>
                      <a:pt x="98" y="17"/>
                      <a:pt x="122" y="41"/>
                      <a:pt x="122" y="70"/>
                    </a:cubicBezTo>
                    <a:cubicBezTo>
                      <a:pt x="122" y="99"/>
                      <a:pt x="98" y="122"/>
                      <a:pt x="70" y="12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微软雅黑" pitchFamily="34" charset="-122"/>
                  <a:ea typeface="微软雅黑" pitchFamily="34" charset="-122"/>
                </a:endParaRPr>
              </a:p>
            </p:txBody>
          </p:sp>
          <p:sp>
            <p:nvSpPr>
              <p:cNvPr id="27" name="Freeform 11"/>
              <p:cNvSpPr>
                <a:spLocks/>
              </p:cNvSpPr>
              <p:nvPr/>
            </p:nvSpPr>
            <p:spPr bwMode="auto">
              <a:xfrm>
                <a:off x="9241559" y="4677640"/>
                <a:ext cx="105773" cy="104705"/>
              </a:xfrm>
              <a:custGeom>
                <a:avLst/>
                <a:gdLst>
                  <a:gd name="T0" fmla="*/ 0 w 41"/>
                  <a:gd name="T1" fmla="*/ 41 h 41"/>
                  <a:gd name="T2" fmla="*/ 12 w 41"/>
                  <a:gd name="T3" fmla="*/ 41 h 41"/>
                  <a:gd name="T4" fmla="*/ 41 w 41"/>
                  <a:gd name="T5" fmla="*/ 12 h 41"/>
                  <a:gd name="T6" fmla="*/ 41 w 41"/>
                  <a:gd name="T7" fmla="*/ 0 h 41"/>
                  <a:gd name="T8" fmla="*/ 0 w 41"/>
                  <a:gd name="T9" fmla="*/ 41 h 41"/>
                </a:gdLst>
                <a:ahLst/>
                <a:cxnLst>
                  <a:cxn ang="0">
                    <a:pos x="T0" y="T1"/>
                  </a:cxn>
                  <a:cxn ang="0">
                    <a:pos x="T2" y="T3"/>
                  </a:cxn>
                  <a:cxn ang="0">
                    <a:pos x="T4" y="T5"/>
                  </a:cxn>
                  <a:cxn ang="0">
                    <a:pos x="T6" y="T7"/>
                  </a:cxn>
                  <a:cxn ang="0">
                    <a:pos x="T8" y="T9"/>
                  </a:cxn>
                </a:cxnLst>
                <a:rect l="0" t="0" r="r" b="b"/>
                <a:pathLst>
                  <a:path w="41" h="41">
                    <a:moveTo>
                      <a:pt x="0" y="41"/>
                    </a:moveTo>
                    <a:cubicBezTo>
                      <a:pt x="12" y="41"/>
                      <a:pt x="12" y="41"/>
                      <a:pt x="12" y="41"/>
                    </a:cubicBezTo>
                    <a:cubicBezTo>
                      <a:pt x="12" y="25"/>
                      <a:pt x="25" y="12"/>
                      <a:pt x="41" y="12"/>
                    </a:cubicBezTo>
                    <a:cubicBezTo>
                      <a:pt x="41" y="0"/>
                      <a:pt x="41" y="0"/>
                      <a:pt x="41" y="0"/>
                    </a:cubicBezTo>
                    <a:cubicBezTo>
                      <a:pt x="18" y="0"/>
                      <a:pt x="0" y="18"/>
                      <a:pt x="0" y="41"/>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latin typeface="微软雅黑" pitchFamily="34" charset="-122"/>
                  <a:ea typeface="微软雅黑" pitchFamily="34" charset="-122"/>
                </a:endParaRPr>
              </a:p>
            </p:txBody>
          </p:sp>
        </p:grpSp>
      </p:grpSp>
      <p:sp>
        <p:nvSpPr>
          <p:cNvPr id="32" name="文本框 49"/>
          <p:cNvSpPr txBox="1"/>
          <p:nvPr/>
        </p:nvSpPr>
        <p:spPr>
          <a:xfrm>
            <a:off x="1404721" y="1907704"/>
            <a:ext cx="1079046"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步骤</a:t>
            </a:r>
            <a:r>
              <a:rPr lang="en-US" altLang="zh-CN" sz="1600" dirty="0">
                <a:solidFill>
                  <a:schemeClr val="tx1">
                    <a:lumMod val="85000"/>
                    <a:lumOff val="15000"/>
                  </a:schemeClr>
                </a:solidFill>
                <a:latin typeface="微软雅黑" pitchFamily="34" charset="-122"/>
                <a:ea typeface="微软雅黑" pitchFamily="34" charset="-122"/>
              </a:rPr>
              <a:t> 1</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33" name="文本框 50"/>
          <p:cNvSpPr txBox="1"/>
          <p:nvPr/>
        </p:nvSpPr>
        <p:spPr>
          <a:xfrm>
            <a:off x="1192824" y="2293751"/>
            <a:ext cx="1290943" cy="276999"/>
          </a:xfrm>
          <a:prstGeom prst="rect">
            <a:avLst/>
          </a:prstGeom>
          <a:noFill/>
        </p:spPr>
        <p:txBody>
          <a:bodyPr wrap="square" rtlCol="0">
            <a:spAutoFit/>
          </a:bodyPr>
          <a:lstStyle/>
          <a:p>
            <a:r>
              <a:rPr lang="zh-CN" altLang="en-US" sz="1200" dirty="0">
                <a:solidFill>
                  <a:schemeClr val="tx1">
                    <a:lumMod val="95000"/>
                    <a:lumOff val="5000"/>
                  </a:schemeClr>
                </a:solidFill>
                <a:latin typeface="微软雅黑" pitchFamily="34" charset="-122"/>
                <a:ea typeface="微软雅黑" pitchFamily="34" charset="-122"/>
              </a:rPr>
              <a:t>加载特征和标签</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35" name="文本框 53"/>
          <p:cNvSpPr txBox="1"/>
          <p:nvPr/>
        </p:nvSpPr>
        <p:spPr>
          <a:xfrm>
            <a:off x="3636969" y="1907704"/>
            <a:ext cx="1079046"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步骤</a:t>
            </a:r>
            <a:r>
              <a:rPr lang="en-US" altLang="zh-CN" sz="1600" dirty="0">
                <a:solidFill>
                  <a:schemeClr val="tx1">
                    <a:lumMod val="85000"/>
                    <a:lumOff val="15000"/>
                  </a:schemeClr>
                </a:solidFill>
                <a:latin typeface="微软雅黑" pitchFamily="34" charset="-122"/>
                <a:ea typeface="微软雅黑" pitchFamily="34" charset="-122"/>
              </a:rPr>
              <a:t> 2</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36" name="文本框 54"/>
          <p:cNvSpPr txBox="1"/>
          <p:nvPr/>
        </p:nvSpPr>
        <p:spPr>
          <a:xfrm>
            <a:off x="3203848" y="2242175"/>
            <a:ext cx="1728192" cy="276999"/>
          </a:xfrm>
          <a:prstGeom prst="rect">
            <a:avLst/>
          </a:prstGeom>
          <a:noFill/>
        </p:spPr>
        <p:txBody>
          <a:bodyPr wrap="square" rtlCol="0">
            <a:spAutoFit/>
          </a:bodyPr>
          <a:lstStyle/>
          <a:p>
            <a:r>
              <a:rPr lang="zh-CN" altLang="en-US" sz="1200" dirty="0">
                <a:solidFill>
                  <a:schemeClr val="tx1">
                    <a:lumMod val="95000"/>
                    <a:lumOff val="5000"/>
                  </a:schemeClr>
                </a:solidFill>
                <a:latin typeface="微软雅黑" pitchFamily="34" charset="-122"/>
                <a:ea typeface="微软雅黑" pitchFamily="34" charset="-122"/>
              </a:rPr>
              <a:t>数据处理和特征工程</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38" name="文本框 56"/>
          <p:cNvSpPr txBox="1"/>
          <p:nvPr/>
        </p:nvSpPr>
        <p:spPr>
          <a:xfrm>
            <a:off x="5940151" y="1923679"/>
            <a:ext cx="1079047"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步骤</a:t>
            </a:r>
            <a:r>
              <a:rPr lang="en-US" altLang="zh-CN" sz="1600" dirty="0">
                <a:solidFill>
                  <a:schemeClr val="tx1">
                    <a:lumMod val="85000"/>
                    <a:lumOff val="15000"/>
                  </a:schemeClr>
                </a:solidFill>
                <a:latin typeface="微软雅黑" pitchFamily="34" charset="-122"/>
                <a:ea typeface="微软雅黑" pitchFamily="34" charset="-122"/>
              </a:rPr>
              <a:t> 3</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39" name="文本框 57"/>
          <p:cNvSpPr txBox="1"/>
          <p:nvPr/>
        </p:nvSpPr>
        <p:spPr>
          <a:xfrm>
            <a:off x="5462851" y="2244217"/>
            <a:ext cx="1773445" cy="276999"/>
          </a:xfrm>
          <a:prstGeom prst="rect">
            <a:avLst/>
          </a:prstGeom>
          <a:noFill/>
        </p:spPr>
        <p:txBody>
          <a:bodyPr wrap="square" rtlCol="0">
            <a:spAutoFit/>
          </a:bodyPr>
          <a:lstStyle/>
          <a:p>
            <a:r>
              <a:rPr lang="zh-CN" altLang="en-US" sz="1200" dirty="0">
                <a:solidFill>
                  <a:schemeClr val="tx1">
                    <a:lumMod val="95000"/>
                    <a:lumOff val="5000"/>
                  </a:schemeClr>
                </a:solidFill>
                <a:latin typeface="微软雅黑" pitchFamily="34" charset="-122"/>
                <a:ea typeface="微软雅黑" pitchFamily="34" charset="-122"/>
              </a:rPr>
              <a:t>机器学习训练和测试</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41" name="文本框 59"/>
          <p:cNvSpPr txBox="1"/>
          <p:nvPr/>
        </p:nvSpPr>
        <p:spPr>
          <a:xfrm>
            <a:off x="1383601" y="3939899"/>
            <a:ext cx="1079046"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步骤</a:t>
            </a:r>
            <a:r>
              <a:rPr lang="en-US" altLang="zh-CN" sz="1600" dirty="0">
                <a:solidFill>
                  <a:schemeClr val="tx1">
                    <a:lumMod val="85000"/>
                    <a:lumOff val="15000"/>
                  </a:schemeClr>
                </a:solidFill>
                <a:latin typeface="微软雅黑" pitchFamily="34" charset="-122"/>
                <a:ea typeface="微软雅黑" pitchFamily="34" charset="-122"/>
              </a:rPr>
              <a:t> 6</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42" name="文本框 60"/>
          <p:cNvSpPr txBox="1"/>
          <p:nvPr/>
        </p:nvSpPr>
        <p:spPr>
          <a:xfrm>
            <a:off x="827584" y="4253178"/>
            <a:ext cx="1869010" cy="276999"/>
          </a:xfrm>
          <a:prstGeom prst="rect">
            <a:avLst/>
          </a:prstGeom>
          <a:noFill/>
        </p:spPr>
        <p:txBody>
          <a:bodyPr wrap="square" rtlCol="0">
            <a:spAutoFit/>
          </a:bodyPr>
          <a:lstStyle/>
          <a:p>
            <a:r>
              <a:rPr lang="zh-CN" altLang="en-US" sz="1200" dirty="0">
                <a:solidFill>
                  <a:schemeClr val="tx1">
                    <a:lumMod val="95000"/>
                    <a:lumOff val="5000"/>
                  </a:schemeClr>
                </a:solidFill>
                <a:latin typeface="微软雅黑" pitchFamily="34" charset="-122"/>
                <a:ea typeface="微软雅黑" pitchFamily="34" charset="-122"/>
              </a:rPr>
              <a:t>模型部署和临床实际应用</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44" name="文本框 62"/>
          <p:cNvSpPr txBox="1"/>
          <p:nvPr/>
        </p:nvSpPr>
        <p:spPr>
          <a:xfrm>
            <a:off x="3708979" y="3924523"/>
            <a:ext cx="1079046"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步骤</a:t>
            </a:r>
            <a:r>
              <a:rPr lang="en-US" altLang="zh-CN" sz="1600" dirty="0">
                <a:solidFill>
                  <a:schemeClr val="tx1">
                    <a:lumMod val="85000"/>
                    <a:lumOff val="15000"/>
                  </a:schemeClr>
                </a:solidFill>
                <a:latin typeface="微软雅黑" pitchFamily="34" charset="-122"/>
                <a:ea typeface="微软雅黑" pitchFamily="34" charset="-122"/>
              </a:rPr>
              <a:t> 5</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45" name="文本框 63"/>
          <p:cNvSpPr txBox="1"/>
          <p:nvPr/>
        </p:nvSpPr>
        <p:spPr>
          <a:xfrm>
            <a:off x="3632697" y="4254862"/>
            <a:ext cx="1079046" cy="276999"/>
          </a:xfrm>
          <a:prstGeom prst="rect">
            <a:avLst/>
          </a:prstGeom>
          <a:noFill/>
        </p:spPr>
        <p:txBody>
          <a:bodyPr wrap="square" rtlCol="0">
            <a:spAutoFit/>
          </a:bodyPr>
          <a:lstStyle/>
          <a:p>
            <a:r>
              <a:rPr lang="zh-CN" altLang="en-US" sz="1200" dirty="0">
                <a:solidFill>
                  <a:schemeClr val="tx1">
                    <a:lumMod val="95000"/>
                    <a:lumOff val="5000"/>
                  </a:schemeClr>
                </a:solidFill>
                <a:latin typeface="微软雅黑" pitchFamily="34" charset="-122"/>
                <a:ea typeface="微软雅黑" pitchFamily="34" charset="-122"/>
              </a:rPr>
              <a:t>结果可视化</a:t>
            </a:r>
            <a:endParaRPr lang="zh-CN" altLang="en-US" sz="1200" dirty="0">
              <a:solidFill>
                <a:schemeClr val="tx1">
                  <a:lumMod val="85000"/>
                  <a:lumOff val="15000"/>
                </a:schemeClr>
              </a:solidFill>
              <a:latin typeface="微软雅黑" pitchFamily="34" charset="-122"/>
              <a:ea typeface="微软雅黑" pitchFamily="34" charset="-122"/>
            </a:endParaRPr>
          </a:p>
        </p:txBody>
      </p:sp>
      <p:sp>
        <p:nvSpPr>
          <p:cNvPr id="47" name="文本框 65"/>
          <p:cNvSpPr txBox="1"/>
          <p:nvPr/>
        </p:nvSpPr>
        <p:spPr>
          <a:xfrm>
            <a:off x="6013234" y="3924521"/>
            <a:ext cx="1079046" cy="338554"/>
          </a:xfrm>
          <a:prstGeom prst="rect">
            <a:avLst/>
          </a:prstGeom>
          <a:noFill/>
        </p:spPr>
        <p:txBody>
          <a:bodyPr wrap="square" rtlCol="0">
            <a:spAutoFit/>
          </a:bodyPr>
          <a:lstStyle/>
          <a:p>
            <a:r>
              <a:rPr lang="zh-CN" altLang="en-US" sz="1600" dirty="0">
                <a:solidFill>
                  <a:schemeClr val="tx1">
                    <a:lumMod val="85000"/>
                    <a:lumOff val="15000"/>
                  </a:schemeClr>
                </a:solidFill>
                <a:latin typeface="微软雅黑" pitchFamily="34" charset="-122"/>
                <a:ea typeface="微软雅黑" pitchFamily="34" charset="-122"/>
              </a:rPr>
              <a:t>步骤</a:t>
            </a:r>
            <a:r>
              <a:rPr lang="en-US" altLang="zh-CN" sz="1600" dirty="0">
                <a:solidFill>
                  <a:schemeClr val="tx1">
                    <a:lumMod val="85000"/>
                    <a:lumOff val="15000"/>
                  </a:schemeClr>
                </a:solidFill>
                <a:latin typeface="微软雅黑" pitchFamily="34" charset="-122"/>
                <a:ea typeface="微软雅黑" pitchFamily="34" charset="-122"/>
              </a:rPr>
              <a:t> 4</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48" name="文本框 66"/>
          <p:cNvSpPr txBox="1"/>
          <p:nvPr/>
        </p:nvSpPr>
        <p:spPr>
          <a:xfrm>
            <a:off x="5940152" y="4261032"/>
            <a:ext cx="1800200" cy="276999"/>
          </a:xfrm>
          <a:prstGeom prst="rect">
            <a:avLst/>
          </a:prstGeom>
          <a:noFill/>
        </p:spPr>
        <p:txBody>
          <a:bodyPr wrap="square" rtlCol="0">
            <a:spAutoFit/>
          </a:bodyPr>
          <a:lstStyle/>
          <a:p>
            <a:r>
              <a:rPr lang="zh-CN" altLang="en-US" sz="1200" dirty="0">
                <a:solidFill>
                  <a:schemeClr val="tx1">
                    <a:lumMod val="95000"/>
                    <a:lumOff val="5000"/>
                  </a:schemeClr>
                </a:solidFill>
                <a:latin typeface="微软雅黑" pitchFamily="34" charset="-122"/>
                <a:ea typeface="微软雅黑" pitchFamily="34" charset="-122"/>
              </a:rPr>
              <a:t>模型评估</a:t>
            </a:r>
            <a:endParaRPr lang="zh-CN" altLang="en-US" sz="1200" dirty="0">
              <a:solidFill>
                <a:schemeClr val="tx1">
                  <a:lumMod val="85000"/>
                  <a:lumOff val="15000"/>
                </a:schemeClr>
              </a:solidFill>
              <a:latin typeface="微软雅黑" pitchFamily="34" charset="-122"/>
              <a:ea typeface="微软雅黑" pitchFamily="34" charset="-122"/>
            </a:endParaRPr>
          </a:p>
        </p:txBody>
      </p:sp>
      <p:grpSp>
        <p:nvGrpSpPr>
          <p:cNvPr id="43" name="组合 42"/>
          <p:cNvGrpSpPr/>
          <p:nvPr/>
        </p:nvGrpSpPr>
        <p:grpSpPr>
          <a:xfrm>
            <a:off x="-156288" y="91352"/>
            <a:ext cx="4158824" cy="504056"/>
            <a:chOff x="-252536" y="123478"/>
            <a:chExt cx="4158824" cy="504056"/>
          </a:xfrm>
        </p:grpSpPr>
        <p:sp>
          <p:nvSpPr>
            <p:cNvPr id="46" name="五边形 45"/>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107504" y="151944"/>
              <a:ext cx="379878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机器软件开发</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a:extLst>
              <a:ext uri="{FF2B5EF4-FFF2-40B4-BE49-F238E27FC236}">
                <a16:creationId xmlns:a16="http://schemas.microsoft.com/office/drawing/2014/main" id="{AB9D57C4-FD24-458B-BE33-A79448505EF5}"/>
              </a:ext>
            </a:extLst>
          </p:cNvPr>
          <p:cNvSpPr/>
          <p:nvPr/>
        </p:nvSpPr>
        <p:spPr>
          <a:xfrm>
            <a:off x="6443260" y="91352"/>
            <a:ext cx="2449220" cy="552721"/>
          </a:xfrm>
          <a:prstGeom prst="rect">
            <a:avLst/>
          </a:prstGeom>
          <a:solidFill>
            <a:srgbClr val="568D11"/>
          </a:solidFill>
          <a:ln>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C455562B-491A-4741-BCAB-8FF204B8AF1C}"/>
              </a:ext>
            </a:extLst>
          </p:cNvPr>
          <p:cNvPicPr>
            <a:picLocks noChangeAspect="1"/>
          </p:cNvPicPr>
          <p:nvPr/>
        </p:nvPicPr>
        <p:blipFill>
          <a:blip r:embed="rId3"/>
          <a:stretch>
            <a:fillRect/>
          </a:stretch>
        </p:blipFill>
        <p:spPr>
          <a:xfrm>
            <a:off x="1508316" y="3247192"/>
            <a:ext cx="478209" cy="540584"/>
          </a:xfrm>
          <a:prstGeom prst="rect">
            <a:avLst/>
          </a:prstGeom>
        </p:spPr>
      </p:pic>
      <p:pic>
        <p:nvPicPr>
          <p:cNvPr id="50" name="图片 49">
            <a:extLst>
              <a:ext uri="{FF2B5EF4-FFF2-40B4-BE49-F238E27FC236}">
                <a16:creationId xmlns:a16="http://schemas.microsoft.com/office/drawing/2014/main" id="{30E217A8-ECF3-46AF-A080-1AAC2E8B91C5}"/>
              </a:ext>
            </a:extLst>
          </p:cNvPr>
          <p:cNvPicPr>
            <a:picLocks noChangeAspect="1"/>
          </p:cNvPicPr>
          <p:nvPr/>
        </p:nvPicPr>
        <p:blipFill>
          <a:blip r:embed="rId4"/>
          <a:stretch>
            <a:fillRect/>
          </a:stretch>
        </p:blipFill>
        <p:spPr>
          <a:xfrm>
            <a:off x="3701446" y="1228761"/>
            <a:ext cx="483582" cy="483582"/>
          </a:xfrm>
          <a:prstGeom prst="rect">
            <a:avLst/>
          </a:prstGeom>
        </p:spPr>
      </p:pic>
    </p:spTree>
    <p:extLst>
      <p:ext uri="{BB962C8B-B14F-4D97-AF65-F5344CB8AC3E}">
        <p14:creationId xmlns:p14="http://schemas.microsoft.com/office/powerpoint/2010/main" val="13042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32"/>
                                        </p:tgtEl>
                                        <p:attrNameLst>
                                          <p:attrName>style.visibility</p:attrName>
                                        </p:attrNameLst>
                                      </p:cBhvr>
                                      <p:to>
                                        <p:strVal val="visible"/>
                                      </p:to>
                                    </p:set>
                                    <p:anim calcmode="lin" valueType="num">
                                      <p:cBhvr>
                                        <p:cTn id="17" dur="250" fill="hold"/>
                                        <p:tgtEl>
                                          <p:spTgt spid="32"/>
                                        </p:tgtEl>
                                        <p:attrNameLst>
                                          <p:attrName>ppt_x</p:attrName>
                                        </p:attrNameLst>
                                      </p:cBhvr>
                                      <p:tavLst>
                                        <p:tav tm="0">
                                          <p:val>
                                            <p:strVal val="#ppt_x"/>
                                          </p:val>
                                        </p:tav>
                                        <p:tav tm="100000">
                                          <p:val>
                                            <p:strVal val="#ppt_x"/>
                                          </p:val>
                                        </p:tav>
                                      </p:tavLst>
                                    </p:anim>
                                    <p:anim calcmode="lin" valueType="num">
                                      <p:cBhvr>
                                        <p:cTn id="18" dur="250" fill="hold"/>
                                        <p:tgtEl>
                                          <p:spTgt spid="32"/>
                                        </p:tgtEl>
                                        <p:attrNameLst>
                                          <p:attrName>ppt_y</p:attrName>
                                        </p:attrNameLst>
                                      </p:cBhvr>
                                      <p:tavLst>
                                        <p:tav tm="0">
                                          <p:val>
                                            <p:strVal val="#ppt_y-#ppt_h/2"/>
                                          </p:val>
                                        </p:tav>
                                        <p:tav tm="100000">
                                          <p:val>
                                            <p:strVal val="#ppt_y"/>
                                          </p:val>
                                        </p:tav>
                                      </p:tavLst>
                                    </p:anim>
                                    <p:anim calcmode="lin" valueType="num">
                                      <p:cBhvr>
                                        <p:cTn id="19" dur="250" fill="hold"/>
                                        <p:tgtEl>
                                          <p:spTgt spid="32"/>
                                        </p:tgtEl>
                                        <p:attrNameLst>
                                          <p:attrName>ppt_w</p:attrName>
                                        </p:attrNameLst>
                                      </p:cBhvr>
                                      <p:tavLst>
                                        <p:tav tm="0">
                                          <p:val>
                                            <p:strVal val="#ppt_w"/>
                                          </p:val>
                                        </p:tav>
                                        <p:tav tm="100000">
                                          <p:val>
                                            <p:strVal val="#ppt_w"/>
                                          </p:val>
                                        </p:tav>
                                      </p:tavLst>
                                    </p:anim>
                                    <p:anim calcmode="lin" valueType="num">
                                      <p:cBhvr>
                                        <p:cTn id="20" dur="250" fill="hold"/>
                                        <p:tgtEl>
                                          <p:spTgt spid="32"/>
                                        </p:tgtEl>
                                        <p:attrNameLst>
                                          <p:attrName>ppt_h</p:attrName>
                                        </p:attrNameLst>
                                      </p:cBhvr>
                                      <p:tavLst>
                                        <p:tav tm="0">
                                          <p:val>
                                            <p:fltVal val="0"/>
                                          </p:val>
                                        </p:tav>
                                        <p:tav tm="100000">
                                          <p:val>
                                            <p:strVal val="#ppt_h"/>
                                          </p:val>
                                        </p:tav>
                                      </p:tavLst>
                                    </p:anim>
                                  </p:childTnLst>
                                </p:cTn>
                              </p:par>
                            </p:childTnLst>
                          </p:cTn>
                        </p:par>
                        <p:par>
                          <p:cTn id="21" fill="hold">
                            <p:stCondLst>
                              <p:cond delay="950"/>
                            </p:stCondLst>
                            <p:childTnLst>
                              <p:par>
                                <p:cTn id="22" presetID="18" presetClass="entr" presetSubtype="6"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strips(downRight)">
                                      <p:cBhvr>
                                        <p:cTn id="24" dur="75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4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childTnLst>
                          </p:cTn>
                        </p:par>
                        <p:par>
                          <p:cTn id="35" fill="hold">
                            <p:stCondLst>
                              <p:cond delay="50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35"/>
                                        </p:tgtEl>
                                        <p:attrNameLst>
                                          <p:attrName>style.visibility</p:attrName>
                                        </p:attrNameLst>
                                      </p:cBhvr>
                                      <p:to>
                                        <p:strVal val="visible"/>
                                      </p:to>
                                    </p:set>
                                    <p:anim calcmode="lin" valueType="num">
                                      <p:cBhvr>
                                        <p:cTn id="38" dur="250" fill="hold"/>
                                        <p:tgtEl>
                                          <p:spTgt spid="35"/>
                                        </p:tgtEl>
                                        <p:attrNameLst>
                                          <p:attrName>ppt_x</p:attrName>
                                        </p:attrNameLst>
                                      </p:cBhvr>
                                      <p:tavLst>
                                        <p:tav tm="0">
                                          <p:val>
                                            <p:strVal val="#ppt_x"/>
                                          </p:val>
                                        </p:tav>
                                        <p:tav tm="100000">
                                          <p:val>
                                            <p:strVal val="#ppt_x"/>
                                          </p:val>
                                        </p:tav>
                                      </p:tavLst>
                                    </p:anim>
                                    <p:anim calcmode="lin" valueType="num">
                                      <p:cBhvr>
                                        <p:cTn id="39" dur="250" fill="hold"/>
                                        <p:tgtEl>
                                          <p:spTgt spid="35"/>
                                        </p:tgtEl>
                                        <p:attrNameLst>
                                          <p:attrName>ppt_y</p:attrName>
                                        </p:attrNameLst>
                                      </p:cBhvr>
                                      <p:tavLst>
                                        <p:tav tm="0">
                                          <p:val>
                                            <p:strVal val="#ppt_y-#ppt_h/2"/>
                                          </p:val>
                                        </p:tav>
                                        <p:tav tm="100000">
                                          <p:val>
                                            <p:strVal val="#ppt_y"/>
                                          </p:val>
                                        </p:tav>
                                      </p:tavLst>
                                    </p:anim>
                                    <p:anim calcmode="lin" valueType="num">
                                      <p:cBhvr>
                                        <p:cTn id="40" dur="250" fill="hold"/>
                                        <p:tgtEl>
                                          <p:spTgt spid="35"/>
                                        </p:tgtEl>
                                        <p:attrNameLst>
                                          <p:attrName>ppt_w</p:attrName>
                                        </p:attrNameLst>
                                      </p:cBhvr>
                                      <p:tavLst>
                                        <p:tav tm="0">
                                          <p:val>
                                            <p:strVal val="#ppt_w"/>
                                          </p:val>
                                        </p:tav>
                                        <p:tav tm="100000">
                                          <p:val>
                                            <p:strVal val="#ppt_w"/>
                                          </p:val>
                                        </p:tav>
                                      </p:tavLst>
                                    </p:anim>
                                    <p:anim calcmode="lin" valueType="num">
                                      <p:cBhvr>
                                        <p:cTn id="41" dur="250" fill="hold"/>
                                        <p:tgtEl>
                                          <p:spTgt spid="35"/>
                                        </p:tgtEl>
                                        <p:attrNameLst>
                                          <p:attrName>ppt_h</p:attrName>
                                        </p:attrNameLst>
                                      </p:cBhvr>
                                      <p:tavLst>
                                        <p:tav tm="0">
                                          <p:val>
                                            <p:fltVal val="0"/>
                                          </p:val>
                                        </p:tav>
                                        <p:tav tm="100000">
                                          <p:val>
                                            <p:strVal val="#ppt_h"/>
                                          </p:val>
                                        </p:tav>
                                      </p:tavLst>
                                    </p:anim>
                                  </p:childTnLst>
                                </p:cTn>
                              </p:par>
                            </p:childTnLst>
                          </p:cTn>
                        </p:par>
                        <p:par>
                          <p:cTn id="42" fill="hold">
                            <p:stCondLst>
                              <p:cond delay="950"/>
                            </p:stCondLst>
                            <p:childTnLst>
                              <p:par>
                                <p:cTn id="43" presetID="18" presetClass="entr" presetSubtype="6"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strips(downRight)">
                                      <p:cBhvr>
                                        <p:cTn id="45" dur="75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left)">
                                      <p:cBhvr>
                                        <p:cTn id="50" dur="4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randombar(horizontal)">
                                      <p:cBhvr>
                                        <p:cTn id="55" dur="500"/>
                                        <p:tgtEl>
                                          <p:spTgt spid="22"/>
                                        </p:tgtEl>
                                      </p:cBhvr>
                                    </p:animEffect>
                                  </p:childTnLst>
                                </p:cTn>
                              </p:par>
                            </p:childTnLst>
                          </p:cTn>
                        </p:par>
                        <p:par>
                          <p:cTn id="56" fill="hold">
                            <p:stCondLst>
                              <p:cond delay="500"/>
                            </p:stCondLst>
                            <p:childTnLst>
                              <p:par>
                                <p:cTn id="57" presetID="17" presetClass="entr" presetSubtype="1" fill="hold" grpId="0" nodeType="afterEffect">
                                  <p:stCondLst>
                                    <p:cond delay="0"/>
                                  </p:stCondLst>
                                  <p:iterate type="lt">
                                    <p:tmPct val="40000"/>
                                  </p:iterate>
                                  <p:childTnLst>
                                    <p:set>
                                      <p:cBhvr>
                                        <p:cTn id="58" dur="1" fill="hold">
                                          <p:stCondLst>
                                            <p:cond delay="0"/>
                                          </p:stCondLst>
                                        </p:cTn>
                                        <p:tgtEl>
                                          <p:spTgt spid="38"/>
                                        </p:tgtEl>
                                        <p:attrNameLst>
                                          <p:attrName>style.visibility</p:attrName>
                                        </p:attrNameLst>
                                      </p:cBhvr>
                                      <p:to>
                                        <p:strVal val="visible"/>
                                      </p:to>
                                    </p:set>
                                    <p:anim calcmode="lin" valueType="num">
                                      <p:cBhvr>
                                        <p:cTn id="59" dur="250" fill="hold"/>
                                        <p:tgtEl>
                                          <p:spTgt spid="38"/>
                                        </p:tgtEl>
                                        <p:attrNameLst>
                                          <p:attrName>ppt_x</p:attrName>
                                        </p:attrNameLst>
                                      </p:cBhvr>
                                      <p:tavLst>
                                        <p:tav tm="0">
                                          <p:val>
                                            <p:strVal val="#ppt_x"/>
                                          </p:val>
                                        </p:tav>
                                        <p:tav tm="100000">
                                          <p:val>
                                            <p:strVal val="#ppt_x"/>
                                          </p:val>
                                        </p:tav>
                                      </p:tavLst>
                                    </p:anim>
                                    <p:anim calcmode="lin" valueType="num">
                                      <p:cBhvr>
                                        <p:cTn id="60" dur="250" fill="hold"/>
                                        <p:tgtEl>
                                          <p:spTgt spid="38"/>
                                        </p:tgtEl>
                                        <p:attrNameLst>
                                          <p:attrName>ppt_y</p:attrName>
                                        </p:attrNameLst>
                                      </p:cBhvr>
                                      <p:tavLst>
                                        <p:tav tm="0">
                                          <p:val>
                                            <p:strVal val="#ppt_y-#ppt_h/2"/>
                                          </p:val>
                                        </p:tav>
                                        <p:tav tm="100000">
                                          <p:val>
                                            <p:strVal val="#ppt_y"/>
                                          </p:val>
                                        </p:tav>
                                      </p:tavLst>
                                    </p:anim>
                                    <p:anim calcmode="lin" valueType="num">
                                      <p:cBhvr>
                                        <p:cTn id="61" dur="250" fill="hold"/>
                                        <p:tgtEl>
                                          <p:spTgt spid="38"/>
                                        </p:tgtEl>
                                        <p:attrNameLst>
                                          <p:attrName>ppt_w</p:attrName>
                                        </p:attrNameLst>
                                      </p:cBhvr>
                                      <p:tavLst>
                                        <p:tav tm="0">
                                          <p:val>
                                            <p:strVal val="#ppt_w"/>
                                          </p:val>
                                        </p:tav>
                                        <p:tav tm="100000">
                                          <p:val>
                                            <p:strVal val="#ppt_w"/>
                                          </p:val>
                                        </p:tav>
                                      </p:tavLst>
                                    </p:anim>
                                    <p:anim calcmode="lin" valueType="num">
                                      <p:cBhvr>
                                        <p:cTn id="62" dur="250" fill="hold"/>
                                        <p:tgtEl>
                                          <p:spTgt spid="38"/>
                                        </p:tgtEl>
                                        <p:attrNameLst>
                                          <p:attrName>ppt_h</p:attrName>
                                        </p:attrNameLst>
                                      </p:cBhvr>
                                      <p:tavLst>
                                        <p:tav tm="0">
                                          <p:val>
                                            <p:fltVal val="0"/>
                                          </p:val>
                                        </p:tav>
                                        <p:tav tm="100000">
                                          <p:val>
                                            <p:strVal val="#ppt_h"/>
                                          </p:val>
                                        </p:tav>
                                      </p:tavLst>
                                    </p:anim>
                                  </p:childTnLst>
                                </p:cTn>
                              </p:par>
                            </p:childTnLst>
                          </p:cTn>
                        </p:par>
                        <p:par>
                          <p:cTn id="63" fill="hold">
                            <p:stCondLst>
                              <p:cond delay="950"/>
                            </p:stCondLst>
                            <p:childTnLst>
                              <p:par>
                                <p:cTn id="64" presetID="18" presetClass="entr" presetSubtype="6" fill="hold" grpId="0" nodeType="after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strips(downRight)">
                                      <p:cBhvr>
                                        <p:cTn id="66" dur="75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up)">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randombar(horizontal)">
                                      <p:cBhvr>
                                        <p:cTn id="76" dur="500"/>
                                        <p:tgtEl>
                                          <p:spTgt spid="28"/>
                                        </p:tgtEl>
                                      </p:cBhvr>
                                    </p:animEffect>
                                  </p:childTnLst>
                                </p:cTn>
                              </p:par>
                            </p:childTnLst>
                          </p:cTn>
                        </p:par>
                        <p:par>
                          <p:cTn id="77" fill="hold">
                            <p:stCondLst>
                              <p:cond delay="50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47"/>
                                        </p:tgtEl>
                                        <p:attrNameLst>
                                          <p:attrName>style.visibility</p:attrName>
                                        </p:attrNameLst>
                                      </p:cBhvr>
                                      <p:to>
                                        <p:strVal val="visible"/>
                                      </p:to>
                                    </p:set>
                                    <p:anim calcmode="lin" valueType="num">
                                      <p:cBhvr>
                                        <p:cTn id="80" dur="250" fill="hold"/>
                                        <p:tgtEl>
                                          <p:spTgt spid="47"/>
                                        </p:tgtEl>
                                        <p:attrNameLst>
                                          <p:attrName>ppt_x</p:attrName>
                                        </p:attrNameLst>
                                      </p:cBhvr>
                                      <p:tavLst>
                                        <p:tav tm="0">
                                          <p:val>
                                            <p:strVal val="#ppt_x"/>
                                          </p:val>
                                        </p:tav>
                                        <p:tav tm="100000">
                                          <p:val>
                                            <p:strVal val="#ppt_x"/>
                                          </p:val>
                                        </p:tav>
                                      </p:tavLst>
                                    </p:anim>
                                    <p:anim calcmode="lin" valueType="num">
                                      <p:cBhvr>
                                        <p:cTn id="81" dur="250" fill="hold"/>
                                        <p:tgtEl>
                                          <p:spTgt spid="47"/>
                                        </p:tgtEl>
                                        <p:attrNameLst>
                                          <p:attrName>ppt_y</p:attrName>
                                        </p:attrNameLst>
                                      </p:cBhvr>
                                      <p:tavLst>
                                        <p:tav tm="0">
                                          <p:val>
                                            <p:strVal val="#ppt_y-#ppt_h/2"/>
                                          </p:val>
                                        </p:tav>
                                        <p:tav tm="100000">
                                          <p:val>
                                            <p:strVal val="#ppt_y"/>
                                          </p:val>
                                        </p:tav>
                                      </p:tavLst>
                                    </p:anim>
                                    <p:anim calcmode="lin" valueType="num">
                                      <p:cBhvr>
                                        <p:cTn id="82" dur="250" fill="hold"/>
                                        <p:tgtEl>
                                          <p:spTgt spid="47"/>
                                        </p:tgtEl>
                                        <p:attrNameLst>
                                          <p:attrName>ppt_w</p:attrName>
                                        </p:attrNameLst>
                                      </p:cBhvr>
                                      <p:tavLst>
                                        <p:tav tm="0">
                                          <p:val>
                                            <p:strVal val="#ppt_w"/>
                                          </p:val>
                                        </p:tav>
                                        <p:tav tm="100000">
                                          <p:val>
                                            <p:strVal val="#ppt_w"/>
                                          </p:val>
                                        </p:tav>
                                      </p:tavLst>
                                    </p:anim>
                                    <p:anim calcmode="lin" valueType="num">
                                      <p:cBhvr>
                                        <p:cTn id="83" dur="250" fill="hold"/>
                                        <p:tgtEl>
                                          <p:spTgt spid="47"/>
                                        </p:tgtEl>
                                        <p:attrNameLst>
                                          <p:attrName>ppt_h</p:attrName>
                                        </p:attrNameLst>
                                      </p:cBhvr>
                                      <p:tavLst>
                                        <p:tav tm="0">
                                          <p:val>
                                            <p:fltVal val="0"/>
                                          </p:val>
                                        </p:tav>
                                        <p:tav tm="100000">
                                          <p:val>
                                            <p:strVal val="#ppt_h"/>
                                          </p:val>
                                        </p:tav>
                                      </p:tavLst>
                                    </p:anim>
                                  </p:childTnLst>
                                </p:cTn>
                              </p:par>
                            </p:childTnLst>
                          </p:cTn>
                        </p:par>
                        <p:par>
                          <p:cTn id="84" fill="hold">
                            <p:stCondLst>
                              <p:cond delay="950"/>
                            </p:stCondLst>
                            <p:childTnLst>
                              <p:par>
                                <p:cTn id="85" presetID="18" presetClass="entr" presetSubtype="12"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strips(downLeft)">
                                      <p:cBhvr>
                                        <p:cTn id="87" dur="750"/>
                                        <p:tgtEl>
                                          <p:spTgt spid="4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right)">
                                      <p:cBhvr>
                                        <p:cTn id="92" dur="4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randombar(horizontal)">
                                      <p:cBhvr>
                                        <p:cTn id="97" dur="500"/>
                                        <p:tgtEl>
                                          <p:spTgt spid="19"/>
                                        </p:tgtEl>
                                      </p:cBhvr>
                                    </p:animEffect>
                                  </p:childTnLst>
                                </p:cTn>
                              </p:par>
                            </p:childTnLst>
                          </p:cTn>
                        </p:par>
                        <p:par>
                          <p:cTn id="98" fill="hold">
                            <p:stCondLst>
                              <p:cond delay="500"/>
                            </p:stCondLst>
                            <p:childTnLst>
                              <p:par>
                                <p:cTn id="99" presetID="17" presetClass="entr" presetSubtype="1" fill="hold" grpId="0" nodeType="afterEffect">
                                  <p:stCondLst>
                                    <p:cond delay="0"/>
                                  </p:stCondLst>
                                  <p:iterate type="lt">
                                    <p:tmPct val="40000"/>
                                  </p:iterate>
                                  <p:childTnLst>
                                    <p:set>
                                      <p:cBhvr>
                                        <p:cTn id="100" dur="1" fill="hold">
                                          <p:stCondLst>
                                            <p:cond delay="0"/>
                                          </p:stCondLst>
                                        </p:cTn>
                                        <p:tgtEl>
                                          <p:spTgt spid="44"/>
                                        </p:tgtEl>
                                        <p:attrNameLst>
                                          <p:attrName>style.visibility</p:attrName>
                                        </p:attrNameLst>
                                      </p:cBhvr>
                                      <p:to>
                                        <p:strVal val="visible"/>
                                      </p:to>
                                    </p:set>
                                    <p:anim calcmode="lin" valueType="num">
                                      <p:cBhvr>
                                        <p:cTn id="101" dur="250" fill="hold"/>
                                        <p:tgtEl>
                                          <p:spTgt spid="44"/>
                                        </p:tgtEl>
                                        <p:attrNameLst>
                                          <p:attrName>ppt_x</p:attrName>
                                        </p:attrNameLst>
                                      </p:cBhvr>
                                      <p:tavLst>
                                        <p:tav tm="0">
                                          <p:val>
                                            <p:strVal val="#ppt_x"/>
                                          </p:val>
                                        </p:tav>
                                        <p:tav tm="100000">
                                          <p:val>
                                            <p:strVal val="#ppt_x"/>
                                          </p:val>
                                        </p:tav>
                                      </p:tavLst>
                                    </p:anim>
                                    <p:anim calcmode="lin" valueType="num">
                                      <p:cBhvr>
                                        <p:cTn id="102" dur="250" fill="hold"/>
                                        <p:tgtEl>
                                          <p:spTgt spid="44"/>
                                        </p:tgtEl>
                                        <p:attrNameLst>
                                          <p:attrName>ppt_y</p:attrName>
                                        </p:attrNameLst>
                                      </p:cBhvr>
                                      <p:tavLst>
                                        <p:tav tm="0">
                                          <p:val>
                                            <p:strVal val="#ppt_y-#ppt_h/2"/>
                                          </p:val>
                                        </p:tav>
                                        <p:tav tm="100000">
                                          <p:val>
                                            <p:strVal val="#ppt_y"/>
                                          </p:val>
                                        </p:tav>
                                      </p:tavLst>
                                    </p:anim>
                                    <p:anim calcmode="lin" valueType="num">
                                      <p:cBhvr>
                                        <p:cTn id="103" dur="250" fill="hold"/>
                                        <p:tgtEl>
                                          <p:spTgt spid="44"/>
                                        </p:tgtEl>
                                        <p:attrNameLst>
                                          <p:attrName>ppt_w</p:attrName>
                                        </p:attrNameLst>
                                      </p:cBhvr>
                                      <p:tavLst>
                                        <p:tav tm="0">
                                          <p:val>
                                            <p:strVal val="#ppt_w"/>
                                          </p:val>
                                        </p:tav>
                                        <p:tav tm="100000">
                                          <p:val>
                                            <p:strVal val="#ppt_w"/>
                                          </p:val>
                                        </p:tav>
                                      </p:tavLst>
                                    </p:anim>
                                    <p:anim calcmode="lin" valueType="num">
                                      <p:cBhvr>
                                        <p:cTn id="104" dur="250" fill="hold"/>
                                        <p:tgtEl>
                                          <p:spTgt spid="44"/>
                                        </p:tgtEl>
                                        <p:attrNameLst>
                                          <p:attrName>ppt_h</p:attrName>
                                        </p:attrNameLst>
                                      </p:cBhvr>
                                      <p:tavLst>
                                        <p:tav tm="0">
                                          <p:val>
                                            <p:fltVal val="0"/>
                                          </p:val>
                                        </p:tav>
                                        <p:tav tm="100000">
                                          <p:val>
                                            <p:strVal val="#ppt_h"/>
                                          </p:val>
                                        </p:tav>
                                      </p:tavLst>
                                    </p:anim>
                                  </p:childTnLst>
                                </p:cTn>
                              </p:par>
                            </p:childTnLst>
                          </p:cTn>
                        </p:par>
                        <p:par>
                          <p:cTn id="105" fill="hold">
                            <p:stCondLst>
                              <p:cond delay="950"/>
                            </p:stCondLst>
                            <p:childTnLst>
                              <p:par>
                                <p:cTn id="106" presetID="18" presetClass="entr" presetSubtype="12" fill="hold" grpId="0" nodeType="after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strips(downLeft)">
                                      <p:cBhvr>
                                        <p:cTn id="108" dur="750"/>
                                        <p:tgtEl>
                                          <p:spTgt spid="4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grpId="0" nodeType="click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wipe(right)">
                                      <p:cBhvr>
                                        <p:cTn id="113" dur="400"/>
                                        <p:tgtEl>
                                          <p:spTgt spid="5"/>
                                        </p:tgtEl>
                                      </p:cBhvr>
                                    </p:animEffect>
                                  </p:childTnLst>
                                </p:cTn>
                              </p:par>
                            </p:childTnLst>
                          </p:cTn>
                        </p:par>
                        <p:par>
                          <p:cTn id="114" fill="hold">
                            <p:stCondLst>
                              <p:cond delay="400"/>
                            </p:stCondLst>
                            <p:childTnLst>
                              <p:par>
                                <p:cTn id="115" presetID="17" presetClass="entr" presetSubtype="1" fill="hold" grpId="0" nodeType="afterEffect">
                                  <p:stCondLst>
                                    <p:cond delay="0"/>
                                  </p:stCondLst>
                                  <p:iterate type="lt">
                                    <p:tmPct val="40000"/>
                                  </p:iterate>
                                  <p:childTnLst>
                                    <p:set>
                                      <p:cBhvr>
                                        <p:cTn id="116" dur="1" fill="hold">
                                          <p:stCondLst>
                                            <p:cond delay="0"/>
                                          </p:stCondLst>
                                        </p:cTn>
                                        <p:tgtEl>
                                          <p:spTgt spid="41"/>
                                        </p:tgtEl>
                                        <p:attrNameLst>
                                          <p:attrName>style.visibility</p:attrName>
                                        </p:attrNameLst>
                                      </p:cBhvr>
                                      <p:to>
                                        <p:strVal val="visible"/>
                                      </p:to>
                                    </p:set>
                                    <p:anim calcmode="lin" valueType="num">
                                      <p:cBhvr>
                                        <p:cTn id="117" dur="250" fill="hold"/>
                                        <p:tgtEl>
                                          <p:spTgt spid="41"/>
                                        </p:tgtEl>
                                        <p:attrNameLst>
                                          <p:attrName>ppt_x</p:attrName>
                                        </p:attrNameLst>
                                      </p:cBhvr>
                                      <p:tavLst>
                                        <p:tav tm="0">
                                          <p:val>
                                            <p:strVal val="#ppt_x"/>
                                          </p:val>
                                        </p:tav>
                                        <p:tav tm="100000">
                                          <p:val>
                                            <p:strVal val="#ppt_x"/>
                                          </p:val>
                                        </p:tav>
                                      </p:tavLst>
                                    </p:anim>
                                    <p:anim calcmode="lin" valueType="num">
                                      <p:cBhvr>
                                        <p:cTn id="118" dur="250" fill="hold"/>
                                        <p:tgtEl>
                                          <p:spTgt spid="41"/>
                                        </p:tgtEl>
                                        <p:attrNameLst>
                                          <p:attrName>ppt_y</p:attrName>
                                        </p:attrNameLst>
                                      </p:cBhvr>
                                      <p:tavLst>
                                        <p:tav tm="0">
                                          <p:val>
                                            <p:strVal val="#ppt_y-#ppt_h/2"/>
                                          </p:val>
                                        </p:tav>
                                        <p:tav tm="100000">
                                          <p:val>
                                            <p:strVal val="#ppt_y"/>
                                          </p:val>
                                        </p:tav>
                                      </p:tavLst>
                                    </p:anim>
                                    <p:anim calcmode="lin" valueType="num">
                                      <p:cBhvr>
                                        <p:cTn id="119" dur="250" fill="hold"/>
                                        <p:tgtEl>
                                          <p:spTgt spid="41"/>
                                        </p:tgtEl>
                                        <p:attrNameLst>
                                          <p:attrName>ppt_w</p:attrName>
                                        </p:attrNameLst>
                                      </p:cBhvr>
                                      <p:tavLst>
                                        <p:tav tm="0">
                                          <p:val>
                                            <p:strVal val="#ppt_w"/>
                                          </p:val>
                                        </p:tav>
                                        <p:tav tm="100000">
                                          <p:val>
                                            <p:strVal val="#ppt_w"/>
                                          </p:val>
                                        </p:tav>
                                      </p:tavLst>
                                    </p:anim>
                                    <p:anim calcmode="lin" valueType="num">
                                      <p:cBhvr>
                                        <p:cTn id="120" dur="250" fill="hold"/>
                                        <p:tgtEl>
                                          <p:spTgt spid="41"/>
                                        </p:tgtEl>
                                        <p:attrNameLst>
                                          <p:attrName>ppt_h</p:attrName>
                                        </p:attrNameLst>
                                      </p:cBhvr>
                                      <p:tavLst>
                                        <p:tav tm="0">
                                          <p:val>
                                            <p:fltVal val="0"/>
                                          </p:val>
                                        </p:tav>
                                        <p:tav tm="100000">
                                          <p:val>
                                            <p:strVal val="#ppt_h"/>
                                          </p:val>
                                        </p:tav>
                                      </p:tavLst>
                                    </p:anim>
                                  </p:childTnLst>
                                </p:cTn>
                              </p:par>
                            </p:childTnLst>
                          </p:cTn>
                        </p:par>
                        <p:par>
                          <p:cTn id="121" fill="hold">
                            <p:stCondLst>
                              <p:cond delay="850"/>
                            </p:stCondLst>
                            <p:childTnLst>
                              <p:par>
                                <p:cTn id="122" presetID="18" presetClass="entr" presetSubtype="12"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strips(downLeft)">
                                      <p:cBhvr>
                                        <p:cTn id="124"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32" grpId="0"/>
      <p:bldP spid="33" grpId="0"/>
      <p:bldP spid="35" grpId="0"/>
      <p:bldP spid="36" grpId="0"/>
      <p:bldP spid="38" grpId="0"/>
      <p:bldP spid="39" grpId="0"/>
      <p:bldP spid="41" grpId="0"/>
      <p:bldP spid="42" grpId="0"/>
      <p:bldP spid="44" grpId="0"/>
      <p:bldP spid="45" grpId="0"/>
      <p:bldP spid="47" grpId="0"/>
      <p:bldP spid="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第四部分</a:t>
            </a:r>
          </a:p>
        </p:txBody>
      </p:sp>
      <p:sp>
        <p:nvSpPr>
          <p:cNvPr id="5" name="TextBox 23"/>
          <p:cNvSpPr txBox="1"/>
          <p:nvPr/>
        </p:nvSpPr>
        <p:spPr>
          <a:xfrm>
            <a:off x="3773158" y="1826932"/>
            <a:ext cx="1509388" cy="300082"/>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500" dirty="0">
                <a:solidFill>
                  <a:schemeClr val="tx1">
                    <a:lumMod val="65000"/>
                    <a:lumOff val="35000"/>
                  </a:schemeClr>
                </a:solidFill>
                <a:latin typeface="微软雅黑" pitchFamily="34" charset="-122"/>
                <a:ea typeface="微软雅黑" pitchFamily="34" charset="-122"/>
              </a:rPr>
              <a:t>动态功能连接</a:t>
            </a:r>
          </a:p>
        </p:txBody>
      </p:sp>
      <p:sp>
        <p:nvSpPr>
          <p:cNvPr id="6" name="TextBox 24"/>
          <p:cNvSpPr txBox="1"/>
          <p:nvPr/>
        </p:nvSpPr>
        <p:spPr>
          <a:xfrm>
            <a:off x="3773158" y="2154348"/>
            <a:ext cx="1509388" cy="300082"/>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500" dirty="0">
                <a:solidFill>
                  <a:schemeClr val="tx1">
                    <a:lumMod val="65000"/>
                    <a:lumOff val="35000"/>
                  </a:schemeClr>
                </a:solidFill>
                <a:latin typeface="微软雅黑" pitchFamily="34" charset="-122"/>
                <a:ea typeface="微软雅黑" pitchFamily="34" charset="-122"/>
              </a:rPr>
              <a:t>机器学习诊断</a:t>
            </a:r>
          </a:p>
        </p:txBody>
      </p:sp>
      <p:grpSp>
        <p:nvGrpSpPr>
          <p:cNvPr id="12" name="组合 11"/>
          <p:cNvGrpSpPr/>
          <p:nvPr/>
        </p:nvGrpSpPr>
        <p:grpSpPr>
          <a:xfrm>
            <a:off x="3773160" y="1247148"/>
            <a:ext cx="5191328" cy="530915"/>
            <a:chOff x="3773160" y="1247148"/>
            <a:chExt cx="4183216" cy="530915"/>
          </a:xfrm>
        </p:grpSpPr>
        <p:sp>
          <p:nvSpPr>
            <p:cNvPr id="4" name="TextBox 4"/>
            <p:cNvSpPr txBox="1"/>
            <p:nvPr/>
          </p:nvSpPr>
          <p:spPr>
            <a:xfrm>
              <a:off x="3773160" y="1247148"/>
              <a:ext cx="3485570" cy="530915"/>
            </a:xfrm>
            <a:prstGeom prst="rect">
              <a:avLst/>
            </a:prstGeom>
            <a:noFill/>
          </p:spPr>
          <p:txBody>
            <a:bodyPr wrap="none" lIns="68580" tIns="34290" rIns="68580" bIns="34290" rtlCol="0">
              <a:spAutoFit/>
            </a:bodyPr>
            <a:lstStyle/>
            <a:p>
              <a:r>
                <a:rPr lang="en-US" altLang="zh-CN" sz="3000" dirty="0">
                  <a:solidFill>
                    <a:srgbClr val="568D11"/>
                  </a:solidFill>
                  <a:latin typeface="Impact" pitchFamily="34" charset="0"/>
                  <a:ea typeface="微软雅黑" pitchFamily="34" charset="-122"/>
                </a:rPr>
                <a:t>Research conclusion</a:t>
              </a:r>
              <a:endParaRPr lang="zh-CN" altLang="en-US" sz="3000" dirty="0">
                <a:solidFill>
                  <a:srgbClr val="568D11"/>
                </a:solidFill>
                <a:latin typeface="Impact" pitchFamily="34" charset="0"/>
                <a:ea typeface="微软雅黑" pitchFamily="34" charset="-122"/>
              </a:endParaRPr>
            </a:p>
          </p:txBody>
        </p:sp>
        <p:sp>
          <p:nvSpPr>
            <p:cNvPr id="9" name="文本框 8"/>
            <p:cNvSpPr txBox="1"/>
            <p:nvPr/>
          </p:nvSpPr>
          <p:spPr>
            <a:xfrm>
              <a:off x="6586770" y="1293314"/>
              <a:ext cx="1369606" cy="438582"/>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研究结论</a:t>
              </a:r>
            </a:p>
          </p:txBody>
        </p:sp>
      </p:grpSp>
      <p:sp>
        <p:nvSpPr>
          <p:cNvPr id="10" name="矩形 9"/>
          <p:cNvSpPr/>
          <p:nvPr/>
        </p:nvSpPr>
        <p:spPr>
          <a:xfrm>
            <a:off x="0" y="1092849"/>
            <a:ext cx="9144914" cy="20046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1430208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400" fill="hold"/>
                                        <p:tgtEl>
                                          <p:spTgt spid="11"/>
                                        </p:tgtEl>
                                        <p:attrNameLst>
                                          <p:attrName>ppt_x</p:attrName>
                                        </p:attrNameLst>
                                      </p:cBhvr>
                                      <p:tavLst>
                                        <p:tav tm="0">
                                          <p:val>
                                            <p:strVal val="#ppt_x"/>
                                          </p:val>
                                        </p:tav>
                                        <p:tav tm="100000">
                                          <p:val>
                                            <p:strVal val="#ppt_x"/>
                                          </p:val>
                                        </p:tav>
                                      </p:tavLst>
                                    </p:anim>
                                    <p:anim calcmode="lin" valueType="num">
                                      <p:cBhvr additive="base">
                                        <p:cTn id="15" dur="400" fill="hold"/>
                                        <p:tgtEl>
                                          <p:spTgt spid="11"/>
                                        </p:tgtEl>
                                        <p:attrNameLst>
                                          <p:attrName>ppt_y</p:attrName>
                                        </p:attrNameLst>
                                      </p:cBhvr>
                                      <p:tavLst>
                                        <p:tav tm="0">
                                          <p:val>
                                            <p:strVal val="0-#ppt_h/2"/>
                                          </p:val>
                                        </p:tav>
                                        <p:tav tm="100000">
                                          <p:val>
                                            <p:strVal val="#ppt_y"/>
                                          </p:val>
                                        </p:tav>
                                      </p:tavLst>
                                    </p:anim>
                                  </p:childTnLst>
                                </p:cTn>
                              </p:par>
                            </p:childTnLst>
                          </p:cTn>
                        </p:par>
                        <p:par>
                          <p:cTn id="16" fill="hold">
                            <p:stCondLst>
                              <p:cond delay="12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矩形 1"/>
          <p:cNvSpPr>
            <a:spLocks noChangeArrowheads="1"/>
          </p:cNvSpPr>
          <p:nvPr/>
        </p:nvSpPr>
        <p:spPr bwMode="auto">
          <a:xfrm>
            <a:off x="107505" y="987574"/>
            <a:ext cx="5400322" cy="1863587"/>
          </a:xfrm>
          <a:prstGeom prst="rect">
            <a:avLst/>
          </a:prstGeom>
          <a:solidFill>
            <a:srgbClr val="568D11"/>
          </a:solidFill>
          <a:ln w="9525">
            <a:solidFill>
              <a:srgbClr val="000000"/>
            </a:solidFill>
            <a:miter lim="800000"/>
            <a:headEnd/>
            <a:tailEnd/>
          </a:ln>
        </p:spPr>
        <p:txBody>
          <a:bodyPr wrap="square">
            <a:spAutoFit/>
          </a:bodyPr>
          <a:lstStyle/>
          <a:p>
            <a:pPr marL="171450" indent="-171450">
              <a:lnSpc>
                <a:spcPct val="130000"/>
              </a:lnSpc>
              <a:buFont typeface="Wingdings" panose="05000000000000000000" pitchFamily="2" charset="2"/>
              <a:buChar char="Ø"/>
            </a:pPr>
            <a:r>
              <a:rPr lang="zh-CN" altLang="zh-CN" sz="1500" dirty="0">
                <a:solidFill>
                  <a:schemeClr val="bg1"/>
                </a:solidFill>
                <a:latin typeface="微软雅黑" pitchFamily="34" charset="-122"/>
                <a:ea typeface="微软雅黑" pitchFamily="34" charset="-122"/>
              </a:rPr>
              <a:t>使用慢性用药精神分裂症谱系患者训练的分类模型可能只是识别了用药的状态而已，并不是真正的找到了识别精神分裂症谱系患者的生物学标记物</a:t>
            </a:r>
            <a:endParaRPr lang="en-US" altLang="zh-CN" sz="1500" dirty="0">
              <a:solidFill>
                <a:schemeClr val="bg1"/>
              </a:solidFill>
              <a:latin typeface="微软雅黑" pitchFamily="34" charset="-122"/>
              <a:ea typeface="微软雅黑" pitchFamily="34" charset="-122"/>
            </a:endParaRPr>
          </a:p>
          <a:p>
            <a:pPr marL="171450" indent="-171450">
              <a:lnSpc>
                <a:spcPct val="130000"/>
              </a:lnSpc>
              <a:buFont typeface="Wingdings" panose="05000000000000000000" pitchFamily="2" charset="2"/>
              <a:buChar char="Ø"/>
            </a:pPr>
            <a:r>
              <a:rPr lang="zh-CN" altLang="zh-CN" sz="1500" dirty="0">
                <a:solidFill>
                  <a:schemeClr val="bg1"/>
                </a:solidFill>
                <a:latin typeface="微软雅黑" pitchFamily="34" charset="-122"/>
                <a:ea typeface="微软雅黑" pitchFamily="34" charset="-122"/>
              </a:rPr>
              <a:t>我们应该重新考虑当前使用机器学习和神经影像探索精神分裂症谱系患者个体水平识别的研究工作，特别是对于目前的模型是否能将转化到临床应持慎重的态度</a:t>
            </a:r>
            <a:endParaRPr lang="en-US" altLang="zh-CN" sz="1500" dirty="0">
              <a:solidFill>
                <a:schemeClr val="bg1"/>
              </a:solidFill>
              <a:latin typeface="微软雅黑" pitchFamily="34" charset="-122"/>
              <a:ea typeface="微软雅黑" pitchFamily="34" charset="-122"/>
            </a:endParaRPr>
          </a:p>
        </p:txBody>
      </p:sp>
      <p:grpSp>
        <p:nvGrpSpPr>
          <p:cNvPr id="3" name="组合 2"/>
          <p:cNvGrpSpPr/>
          <p:nvPr/>
        </p:nvGrpSpPr>
        <p:grpSpPr>
          <a:xfrm>
            <a:off x="5512665" y="915564"/>
            <a:ext cx="2947767" cy="4146329"/>
            <a:chOff x="4936601" y="971843"/>
            <a:chExt cx="2947767" cy="4146329"/>
          </a:xfrm>
        </p:grpSpPr>
        <p:grpSp>
          <p:nvGrpSpPr>
            <p:cNvPr id="2" name="组合 1"/>
            <p:cNvGrpSpPr/>
            <p:nvPr/>
          </p:nvGrpSpPr>
          <p:grpSpPr>
            <a:xfrm>
              <a:off x="4936601" y="971843"/>
              <a:ext cx="2947767" cy="4146329"/>
              <a:chOff x="4936601" y="971843"/>
              <a:chExt cx="2947767" cy="4146329"/>
            </a:xfrm>
          </p:grpSpPr>
          <p:sp>
            <p:nvSpPr>
              <p:cNvPr id="29" name="Freeform 5"/>
              <p:cNvSpPr>
                <a:spLocks/>
              </p:cNvSpPr>
              <p:nvPr/>
            </p:nvSpPr>
            <p:spPr bwMode="auto">
              <a:xfrm>
                <a:off x="5180074" y="971843"/>
                <a:ext cx="2590145" cy="1192575"/>
              </a:xfrm>
              <a:custGeom>
                <a:avLst/>
                <a:gdLst>
                  <a:gd name="T0" fmla="*/ 1118 w 1175"/>
                  <a:gd name="T1" fmla="*/ 389 h 541"/>
                  <a:gd name="T2" fmla="*/ 456 w 1175"/>
                  <a:gd name="T3" fmla="*/ 104 h 541"/>
                  <a:gd name="T4" fmla="*/ 0 w 1175"/>
                  <a:gd name="T5" fmla="*/ 541 h 541"/>
                  <a:gd name="T6" fmla="*/ 1175 w 1175"/>
                  <a:gd name="T7" fmla="*/ 541 h 541"/>
                  <a:gd name="T8" fmla="*/ 1118 w 1175"/>
                  <a:gd name="T9" fmla="*/ 389 h 541"/>
                </a:gdLst>
                <a:ahLst/>
                <a:cxnLst>
                  <a:cxn ang="0">
                    <a:pos x="T0" y="T1"/>
                  </a:cxn>
                  <a:cxn ang="0">
                    <a:pos x="T2" y="T3"/>
                  </a:cxn>
                  <a:cxn ang="0">
                    <a:pos x="T4" y="T5"/>
                  </a:cxn>
                  <a:cxn ang="0">
                    <a:pos x="T6" y="T7"/>
                  </a:cxn>
                  <a:cxn ang="0">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rgbClr val="568D11"/>
              </a:solidFill>
              <a:ln>
                <a:noFill/>
              </a:ln>
            </p:spPr>
            <p:txBody>
              <a:bodyPr/>
              <a:lstStyle/>
              <a:p>
                <a:endParaRPr lang="zh-CN" altLang="en-US" sz="1600"/>
              </a:p>
            </p:txBody>
          </p:sp>
          <p:sp>
            <p:nvSpPr>
              <p:cNvPr id="30" name="Freeform 6"/>
              <p:cNvSpPr>
                <a:spLocks/>
              </p:cNvSpPr>
              <p:nvPr/>
            </p:nvSpPr>
            <p:spPr bwMode="auto">
              <a:xfrm>
                <a:off x="4954557" y="2164419"/>
                <a:ext cx="2929811" cy="984584"/>
              </a:xfrm>
              <a:custGeom>
                <a:avLst/>
                <a:gdLst>
                  <a:gd name="T0" fmla="*/ 118 w 1330"/>
                  <a:gd name="T1" fmla="*/ 225 h 447"/>
                  <a:gd name="T2" fmla="*/ 102 w 1330"/>
                  <a:gd name="T3" fmla="*/ 281 h 447"/>
                  <a:gd name="T4" fmla="*/ 8 w 1330"/>
                  <a:gd name="T5" fmla="*/ 434 h 447"/>
                  <a:gd name="T6" fmla="*/ 0 w 1330"/>
                  <a:gd name="T7" fmla="*/ 447 h 447"/>
                  <a:gd name="T8" fmla="*/ 1250 w 1330"/>
                  <a:gd name="T9" fmla="*/ 447 h 447"/>
                  <a:gd name="T10" fmla="*/ 1280 w 1330"/>
                  <a:gd name="T11" fmla="*/ 0 h 447"/>
                  <a:gd name="T12" fmla="*/ 105 w 1330"/>
                  <a:gd name="T13" fmla="*/ 0 h 447"/>
                  <a:gd name="T14" fmla="*/ 118 w 1330"/>
                  <a:gd name="T15" fmla="*/ 225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rgbClr val="568D11"/>
              </a:solidFill>
              <a:ln>
                <a:noFill/>
              </a:ln>
            </p:spPr>
            <p:txBody>
              <a:bodyPr/>
              <a:lstStyle/>
              <a:p>
                <a:endParaRPr lang="zh-CN" altLang="en-US" sz="1600"/>
              </a:p>
            </p:txBody>
          </p:sp>
          <p:sp>
            <p:nvSpPr>
              <p:cNvPr id="31" name="Freeform 7"/>
              <p:cNvSpPr>
                <a:spLocks/>
              </p:cNvSpPr>
              <p:nvPr/>
            </p:nvSpPr>
            <p:spPr bwMode="auto">
              <a:xfrm>
                <a:off x="4936601" y="3149003"/>
                <a:ext cx="2772697" cy="984584"/>
              </a:xfrm>
              <a:custGeom>
                <a:avLst/>
                <a:gdLst>
                  <a:gd name="T0" fmla="*/ 1 w 1258"/>
                  <a:gd name="T1" fmla="*/ 25 h 447"/>
                  <a:gd name="T2" fmla="*/ 20 w 1258"/>
                  <a:gd name="T3" fmla="*/ 65 h 447"/>
                  <a:gd name="T4" fmla="*/ 117 w 1258"/>
                  <a:gd name="T5" fmla="*/ 80 h 447"/>
                  <a:gd name="T6" fmla="*/ 131 w 1258"/>
                  <a:gd name="T7" fmla="*/ 109 h 447"/>
                  <a:gd name="T8" fmla="*/ 110 w 1258"/>
                  <a:gd name="T9" fmla="*/ 130 h 447"/>
                  <a:gd name="T10" fmla="*/ 100 w 1258"/>
                  <a:gd name="T11" fmla="*/ 151 h 447"/>
                  <a:gd name="T12" fmla="*/ 110 w 1258"/>
                  <a:gd name="T13" fmla="*/ 175 h 447"/>
                  <a:gd name="T14" fmla="*/ 138 w 1258"/>
                  <a:gd name="T15" fmla="*/ 216 h 447"/>
                  <a:gd name="T16" fmla="*/ 130 w 1258"/>
                  <a:gd name="T17" fmla="*/ 228 h 447"/>
                  <a:gd name="T18" fmla="*/ 122 w 1258"/>
                  <a:gd name="T19" fmla="*/ 246 h 447"/>
                  <a:gd name="T20" fmla="*/ 124 w 1258"/>
                  <a:gd name="T21" fmla="*/ 273 h 447"/>
                  <a:gd name="T22" fmla="*/ 170 w 1258"/>
                  <a:gd name="T23" fmla="*/ 315 h 447"/>
                  <a:gd name="T24" fmla="*/ 171 w 1258"/>
                  <a:gd name="T25" fmla="*/ 329 h 447"/>
                  <a:gd name="T26" fmla="*/ 179 w 1258"/>
                  <a:gd name="T27" fmla="*/ 447 h 447"/>
                  <a:gd name="T28" fmla="*/ 1116 w 1258"/>
                  <a:gd name="T29" fmla="*/ 447 h 447"/>
                  <a:gd name="T30" fmla="*/ 1083 w 1258"/>
                  <a:gd name="T31" fmla="*/ 331 h 447"/>
                  <a:gd name="T32" fmla="*/ 1190 w 1258"/>
                  <a:gd name="T33" fmla="*/ 101 h 447"/>
                  <a:gd name="T34" fmla="*/ 1258 w 1258"/>
                  <a:gd name="T35" fmla="*/ 0 h 447"/>
                  <a:gd name="T36" fmla="*/ 8 w 1258"/>
                  <a:gd name="T37" fmla="*/ 0 h 447"/>
                  <a:gd name="T38" fmla="*/ 1 w 1258"/>
                  <a:gd name="T39" fmla="*/ 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rgbClr val="70BA16"/>
              </a:solidFill>
              <a:ln>
                <a:noFill/>
              </a:ln>
            </p:spPr>
            <p:txBody>
              <a:bodyPr/>
              <a:lstStyle/>
              <a:p>
                <a:endParaRPr lang="zh-CN" altLang="en-US" sz="1600"/>
              </a:p>
            </p:txBody>
          </p:sp>
          <p:sp>
            <p:nvSpPr>
              <p:cNvPr id="32" name="Freeform 8"/>
              <p:cNvSpPr>
                <a:spLocks/>
              </p:cNvSpPr>
              <p:nvPr/>
            </p:nvSpPr>
            <p:spPr bwMode="auto">
              <a:xfrm>
                <a:off x="5331632" y="4133588"/>
                <a:ext cx="2471934" cy="984584"/>
              </a:xfrm>
              <a:custGeom>
                <a:avLst/>
                <a:gdLst>
                  <a:gd name="T0" fmla="*/ 22 w 1122"/>
                  <a:gd name="T1" fmla="*/ 29 h 447"/>
                  <a:gd name="T2" fmla="*/ 291 w 1122"/>
                  <a:gd name="T3" fmla="*/ 13 h 447"/>
                  <a:gd name="T4" fmla="*/ 357 w 1122"/>
                  <a:gd name="T5" fmla="*/ 227 h 447"/>
                  <a:gd name="T6" fmla="*/ 353 w 1122"/>
                  <a:gd name="T7" fmla="*/ 227 h 447"/>
                  <a:gd name="T8" fmla="*/ 140 w 1122"/>
                  <a:gd name="T9" fmla="*/ 447 h 447"/>
                  <a:gd name="T10" fmla="*/ 1055 w 1122"/>
                  <a:gd name="T11" fmla="*/ 447 h 447"/>
                  <a:gd name="T12" fmla="*/ 1122 w 1122"/>
                  <a:gd name="T13" fmla="*/ 447 h 447"/>
                  <a:gd name="T14" fmla="*/ 1038 w 1122"/>
                  <a:gd name="T15" fmla="*/ 224 h 447"/>
                  <a:gd name="T16" fmla="*/ 937 w 1122"/>
                  <a:gd name="T17" fmla="*/ 0 h 447"/>
                  <a:gd name="T18" fmla="*/ 0 w 1122"/>
                  <a:gd name="T19" fmla="*/ 0 h 447"/>
                  <a:gd name="T20" fmla="*/ 22 w 1122"/>
                  <a:gd name="T21" fmla="*/ 2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rgbClr val="70BA16"/>
              </a:solidFill>
              <a:ln>
                <a:noFill/>
              </a:ln>
            </p:spPr>
            <p:txBody>
              <a:bodyPr/>
              <a:lstStyle/>
              <a:p>
                <a:endParaRPr lang="zh-CN" altLang="en-US" sz="1600"/>
              </a:p>
            </p:txBody>
          </p:sp>
        </p:grpSp>
        <p:sp>
          <p:nvSpPr>
            <p:cNvPr id="41" name="TextBox 40"/>
            <p:cNvSpPr txBox="1"/>
            <p:nvPr/>
          </p:nvSpPr>
          <p:spPr bwMode="auto">
            <a:xfrm>
              <a:off x="5651843" y="1753976"/>
              <a:ext cx="1646605"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a:solidFill>
                    <a:schemeClr val="bg1"/>
                  </a:solidFill>
                </a:rPr>
                <a:t>机器学习诊断</a:t>
              </a:r>
            </a:p>
          </p:txBody>
        </p:sp>
        <p:sp>
          <p:nvSpPr>
            <p:cNvPr id="49" name="TextBox 48"/>
            <p:cNvSpPr txBox="1"/>
            <p:nvPr/>
          </p:nvSpPr>
          <p:spPr bwMode="auto">
            <a:xfrm>
              <a:off x="5661699" y="3801643"/>
              <a:ext cx="1646605"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a:solidFill>
                    <a:schemeClr val="bg1"/>
                  </a:solidFill>
                </a:rPr>
                <a:t>动态功能连接</a:t>
              </a:r>
            </a:p>
          </p:txBody>
        </p:sp>
      </p:grpSp>
      <p:sp>
        <p:nvSpPr>
          <p:cNvPr id="52" name="任意多边形 51"/>
          <p:cNvSpPr/>
          <p:nvPr/>
        </p:nvSpPr>
        <p:spPr>
          <a:xfrm>
            <a:off x="107503" y="3092723"/>
            <a:ext cx="8177859" cy="89444"/>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1"/>
          <p:cNvSpPr>
            <a:spLocks noChangeArrowheads="1"/>
          </p:cNvSpPr>
          <p:nvPr/>
        </p:nvSpPr>
        <p:spPr bwMode="auto">
          <a:xfrm>
            <a:off x="107503" y="3291830"/>
            <a:ext cx="5405161" cy="1782796"/>
          </a:xfrm>
          <a:prstGeom prst="rect">
            <a:avLst/>
          </a:prstGeom>
          <a:solidFill>
            <a:srgbClr val="70BA16"/>
          </a:solidFill>
          <a:ln>
            <a:noFill/>
          </a:ln>
        </p:spPr>
        <p:txBody>
          <a:bodyPr wrap="square">
            <a:spAutoFit/>
          </a:bodyPr>
          <a:lstStyle/>
          <a:p>
            <a:pPr marL="171450" indent="-171450">
              <a:lnSpc>
                <a:spcPct val="150000"/>
              </a:lnSpc>
              <a:buFont typeface="Wingdings" panose="05000000000000000000" pitchFamily="2" charset="2"/>
              <a:buChar char="Ø"/>
            </a:pPr>
            <a:r>
              <a:rPr lang="zh-CN" altLang="zh-CN" sz="1500" dirty="0">
                <a:solidFill>
                  <a:schemeClr val="bg1"/>
                </a:solidFill>
                <a:latin typeface="微软雅黑" pitchFamily="34" charset="-122"/>
                <a:ea typeface="微软雅黑" pitchFamily="34" charset="-122"/>
              </a:rPr>
              <a:t>精神分裂症、双相情感障碍以及重性抑郁障碍患者之间存在比我们先前预期的更为普遍的共同的功能连接异常</a:t>
            </a:r>
            <a:endParaRPr lang="en-US" altLang="zh-CN" sz="1500" dirty="0">
              <a:solidFill>
                <a:schemeClr val="bg1"/>
              </a:solidFill>
              <a:latin typeface="微软雅黑" pitchFamily="34" charset="-122"/>
              <a:ea typeface="微软雅黑" pitchFamily="34" charset="-122"/>
            </a:endParaRPr>
          </a:p>
          <a:p>
            <a:pPr marL="171450" indent="-171450">
              <a:lnSpc>
                <a:spcPct val="150000"/>
              </a:lnSpc>
              <a:buFont typeface="Wingdings" panose="05000000000000000000" pitchFamily="2" charset="2"/>
              <a:buChar char="Ø"/>
            </a:pPr>
            <a:r>
              <a:rPr lang="zh-CN" altLang="zh-CN" sz="1500" dirty="0">
                <a:solidFill>
                  <a:schemeClr val="bg1"/>
                </a:solidFill>
                <a:latin typeface="微软雅黑" pitchFamily="34" charset="-122"/>
                <a:ea typeface="微软雅黑" pitchFamily="34" charset="-122"/>
              </a:rPr>
              <a:t>并且这种连接异常是状态依赖性的，即重性精神疾病患者所有的功能连接异常几乎只在弱连接状态呈现</a:t>
            </a:r>
            <a:endParaRPr lang="en-US" altLang="zh-CN" sz="1500" dirty="0">
              <a:solidFill>
                <a:schemeClr val="bg1"/>
              </a:solidFill>
              <a:latin typeface="微软雅黑" pitchFamily="34" charset="-122"/>
              <a:ea typeface="微软雅黑" pitchFamily="34" charset="-122"/>
            </a:endParaRPr>
          </a:p>
          <a:p>
            <a:pPr marL="171450" indent="-171450">
              <a:lnSpc>
                <a:spcPct val="150000"/>
              </a:lnSpc>
              <a:buFont typeface="Wingdings" panose="05000000000000000000" pitchFamily="2" charset="2"/>
              <a:buChar char="Ø"/>
            </a:pPr>
            <a:r>
              <a:rPr lang="zh-CN" altLang="zh-CN" sz="1500" dirty="0">
                <a:solidFill>
                  <a:schemeClr val="bg1"/>
                </a:solidFill>
                <a:latin typeface="微软雅黑" pitchFamily="34" charset="-122"/>
                <a:ea typeface="微软雅黑" pitchFamily="34" charset="-122"/>
              </a:rPr>
              <a:t>我们的结果为重性精神疾病的精神病理机制提供了新的见解</a:t>
            </a:r>
            <a:endParaRPr lang="en-US" altLang="zh-CN" sz="1500" dirty="0">
              <a:solidFill>
                <a:schemeClr val="bg1"/>
              </a:solidFill>
              <a:latin typeface="微软雅黑" pitchFamily="34" charset="-122"/>
              <a:ea typeface="微软雅黑" pitchFamily="34" charset="-122"/>
            </a:endParaRPr>
          </a:p>
        </p:txBody>
      </p:sp>
      <p:grpSp>
        <p:nvGrpSpPr>
          <p:cNvPr id="64" name="组合 63"/>
          <p:cNvGrpSpPr/>
          <p:nvPr/>
        </p:nvGrpSpPr>
        <p:grpSpPr>
          <a:xfrm>
            <a:off x="-252536" y="123478"/>
            <a:ext cx="4158824" cy="504056"/>
            <a:chOff x="-252536" y="123478"/>
            <a:chExt cx="4158824" cy="504056"/>
          </a:xfrm>
        </p:grpSpPr>
        <p:sp>
          <p:nvSpPr>
            <p:cNvPr id="65" name="五边形 64"/>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65"/>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结论</a:t>
              </a:r>
            </a:p>
          </p:txBody>
        </p:sp>
      </p:grpSp>
      <p:cxnSp>
        <p:nvCxnSpPr>
          <p:cNvPr id="6" name="直接箭头连接符 5">
            <a:extLst>
              <a:ext uri="{FF2B5EF4-FFF2-40B4-BE49-F238E27FC236}">
                <a16:creationId xmlns:a16="http://schemas.microsoft.com/office/drawing/2014/main" id="{F41AD791-D294-45D2-9480-0FC3CA63FE62}"/>
              </a:ext>
            </a:extLst>
          </p:cNvPr>
          <p:cNvCxnSpPr>
            <a:cxnSpLocks/>
          </p:cNvCxnSpPr>
          <p:nvPr/>
        </p:nvCxnSpPr>
        <p:spPr>
          <a:xfrm flipH="1" flipV="1">
            <a:off x="7134444" y="2139702"/>
            <a:ext cx="1" cy="1569742"/>
          </a:xfrm>
          <a:prstGeom prst="straightConnector1">
            <a:avLst/>
          </a:prstGeom>
          <a:ln w="28575">
            <a:prstDash val="sysDash"/>
            <a:tailEnd type="triangle"/>
          </a:ln>
        </p:spPr>
        <p:style>
          <a:lnRef idx="1">
            <a:schemeClr val="accent6"/>
          </a:lnRef>
          <a:fillRef idx="0">
            <a:schemeClr val="accent6"/>
          </a:fillRef>
          <a:effectRef idx="0">
            <a:schemeClr val="accent6"/>
          </a:effectRef>
          <a:fontRef idx="minor">
            <a:schemeClr val="tx1"/>
          </a:fontRef>
        </p:style>
      </p:cxnSp>
      <p:sp>
        <p:nvSpPr>
          <p:cNvPr id="8" name="文本框 7">
            <a:extLst>
              <a:ext uri="{FF2B5EF4-FFF2-40B4-BE49-F238E27FC236}">
                <a16:creationId xmlns:a16="http://schemas.microsoft.com/office/drawing/2014/main" id="{11AE1B66-041E-4FF9-9BF1-EADDA7FFE0F1}"/>
              </a:ext>
            </a:extLst>
          </p:cNvPr>
          <p:cNvSpPr txBox="1"/>
          <p:nvPr/>
        </p:nvSpPr>
        <p:spPr>
          <a:xfrm rot="16200000">
            <a:off x="6069036" y="2658891"/>
            <a:ext cx="1793589" cy="323165"/>
          </a:xfrm>
          <a:prstGeom prst="rect">
            <a:avLst/>
          </a:prstGeom>
          <a:noFill/>
        </p:spPr>
        <p:txBody>
          <a:bodyPr wrap="square" rtlCol="0">
            <a:spAutoFit/>
          </a:bodyPr>
          <a:lstStyle/>
          <a:p>
            <a:r>
              <a:rPr lang="zh-CN" altLang="en-US" sz="1500" dirty="0">
                <a:solidFill>
                  <a:schemeClr val="bg1"/>
                </a:solidFill>
              </a:rPr>
              <a:t>从机制到临床转化</a:t>
            </a:r>
          </a:p>
        </p:txBody>
      </p:sp>
    </p:spTree>
    <p:extLst>
      <p:ext uri="{BB962C8B-B14F-4D97-AF65-F5344CB8AC3E}">
        <p14:creationId xmlns:p14="http://schemas.microsoft.com/office/powerpoint/2010/main" val="237342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strips(downRight)">
                                      <p:cBhvr>
                                        <p:cTn id="11" dur="10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right)">
                                      <p:cBhvr>
                                        <p:cTn id="16" dur="500"/>
                                        <p:tgtEl>
                                          <p:spTgt spid="52"/>
                                        </p:tgtEl>
                                      </p:cBhvr>
                                    </p:animEffect>
                                  </p:childTnLst>
                                </p:cTn>
                              </p:par>
                            </p:childTnLst>
                          </p:cTn>
                        </p:par>
                        <p:par>
                          <p:cTn id="17" fill="hold">
                            <p:stCondLst>
                              <p:cond delay="500"/>
                            </p:stCondLst>
                            <p:childTnLst>
                              <p:par>
                                <p:cTn id="18" presetID="18" presetClass="entr" presetSubtype="6"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strips(downRight)">
                                      <p:cBhvr>
                                        <p:cTn id="20" dur="1000"/>
                                        <p:tgtEl>
                                          <p:spTgt spid="55"/>
                                        </p:tgtEl>
                                      </p:cBhvr>
                                    </p:animEffect>
                                  </p:childTnLst>
                                </p:cTn>
                              </p:par>
                              <p:par>
                                <p:cTn id="21" presetID="2" presetClass="entr" presetSubtype="8"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0-#ppt_w/2"/>
                                          </p:val>
                                        </p:tav>
                                        <p:tav tm="100000">
                                          <p:val>
                                            <p:strVal val="#ppt_x"/>
                                          </p:val>
                                        </p:tav>
                                      </p:tavLst>
                                    </p:anim>
                                    <p:anim calcmode="lin" valueType="num">
                                      <p:cBhvr additive="base">
                                        <p:cTn id="24"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2" grpId="0" animBg="1"/>
      <p:bldP spid="5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第五部分</a:t>
            </a:r>
          </a:p>
        </p:txBody>
      </p:sp>
      <p:sp>
        <p:nvSpPr>
          <p:cNvPr id="9" name="文本框 8"/>
          <p:cNvSpPr txBox="1"/>
          <p:nvPr/>
        </p:nvSpPr>
        <p:spPr>
          <a:xfrm>
            <a:off x="3995936" y="1726961"/>
            <a:ext cx="1369606" cy="438582"/>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科研成果</a:t>
            </a:r>
          </a:p>
        </p:txBody>
      </p:sp>
      <p:sp>
        <p:nvSpPr>
          <p:cNvPr id="10" name="矩形 9"/>
          <p:cNvSpPr/>
          <p:nvPr/>
        </p:nvSpPr>
        <p:spPr>
          <a:xfrm>
            <a:off x="0" y="1046683"/>
            <a:ext cx="9175147" cy="20046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54642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400" fill="hold"/>
                                        <p:tgtEl>
                                          <p:spTgt spid="11"/>
                                        </p:tgtEl>
                                        <p:attrNameLst>
                                          <p:attrName>ppt_x</p:attrName>
                                        </p:attrNameLst>
                                      </p:cBhvr>
                                      <p:tavLst>
                                        <p:tav tm="0">
                                          <p:val>
                                            <p:strVal val="#ppt_x"/>
                                          </p:val>
                                        </p:tav>
                                        <p:tav tm="100000">
                                          <p:val>
                                            <p:strVal val="#ppt_x"/>
                                          </p:val>
                                        </p:tav>
                                      </p:tavLst>
                                    </p:anim>
                                    <p:anim calcmode="lin" valueType="num">
                                      <p:cBhvr additive="base">
                                        <p:cTn id="15" dur="4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07504" y="771550"/>
            <a:ext cx="8928992" cy="4014369"/>
          </a:xfrm>
          <a:prstGeom prst="rect">
            <a:avLst/>
          </a:prstGeom>
        </p:spPr>
        <p:txBody>
          <a:bodyPr wrap="square">
            <a:spAutoFit/>
          </a:bodyPr>
          <a:lstStyle/>
          <a:p>
            <a:pPr>
              <a:lnSpc>
                <a:spcPts val="2200"/>
              </a:lnSpc>
            </a:pPr>
            <a:r>
              <a:rPr lang="zh-CN" altLang="zh-CN" sz="1500" b="1" dirty="0">
                <a:latin typeface="Times New Roman" panose="02020603050405020304" pitchFamily="18" charset="0"/>
                <a:cs typeface="Times New Roman" panose="02020603050405020304" pitchFamily="18" charset="0"/>
              </a:rPr>
              <a:t>一、发表论文</a:t>
            </a:r>
            <a:endParaRPr lang="zh-CN" altLang="zh-CN" sz="1500" dirty="0">
              <a:latin typeface="Times New Roman" panose="02020603050405020304" pitchFamily="18" charset="0"/>
              <a:cs typeface="Times New Roman" panose="02020603050405020304" pitchFamily="18" charset="0"/>
            </a:endParaRPr>
          </a:p>
          <a:p>
            <a:pPr>
              <a:lnSpc>
                <a:spcPts val="2200"/>
              </a:lnSpc>
            </a:pPr>
            <a:r>
              <a:rPr lang="en-US" altLang="zh-CN" sz="1500" dirty="0">
                <a:latin typeface="Times New Roman" panose="02020603050405020304" pitchFamily="18" charset="0"/>
                <a:cs typeface="Times New Roman" panose="02020603050405020304" pitchFamily="18" charset="0"/>
              </a:rPr>
              <a:t>1.  </a:t>
            </a:r>
            <a:r>
              <a:rPr lang="en-US" altLang="zh-CN" sz="1500" b="1" dirty="0">
                <a:latin typeface="Times New Roman" panose="02020603050405020304" pitchFamily="18" charset="0"/>
                <a:cs typeface="Times New Roman" panose="02020603050405020304" pitchFamily="18" charset="0"/>
              </a:rPr>
              <a:t>Li C</a:t>
            </a:r>
            <a:r>
              <a:rPr lang="en-US" altLang="zh-CN" sz="1500" dirty="0">
                <a:latin typeface="Times New Roman" panose="02020603050405020304" pitchFamily="18" charset="0"/>
                <a:cs typeface="Times New Roman" panose="02020603050405020304" pitchFamily="18" charset="0"/>
              </a:rPr>
              <a:t>, Dong M, </a:t>
            </a:r>
            <a:r>
              <a:rPr lang="en-US" altLang="zh-CN" sz="1500" dirty="0" err="1">
                <a:latin typeface="Times New Roman" panose="02020603050405020304" pitchFamily="18" charset="0"/>
                <a:cs typeface="Times New Roman" panose="02020603050405020304" pitchFamily="18" charset="0"/>
              </a:rPr>
              <a:t>Womer</a:t>
            </a:r>
            <a:r>
              <a:rPr lang="en-US" altLang="zh-CN" sz="1500" dirty="0">
                <a:latin typeface="Times New Roman" panose="02020603050405020304" pitchFamily="18" charset="0"/>
                <a:cs typeface="Times New Roman" panose="02020603050405020304" pitchFamily="18" charset="0"/>
              </a:rPr>
              <a:t> FY, Han S, Yin Y, Jiang X, Wei Y, Duan J, Feng R, Zhang L, Zhang X, Wang F, Tang Y, Xu K. Transdiagnostic time-varying dysconnectivity across major psychiatric disorders. Hum Brain Mapp. 2020 Nov 19;42(4):1182–96. </a:t>
            </a:r>
            <a:r>
              <a:rPr lang="en-US" altLang="zh-CN" sz="1500" dirty="0" err="1">
                <a:latin typeface="Times New Roman" panose="02020603050405020304" pitchFamily="18" charset="0"/>
                <a:cs typeface="Times New Roman" panose="02020603050405020304" pitchFamily="18" charset="0"/>
              </a:rPr>
              <a:t>doi</a:t>
            </a:r>
            <a:r>
              <a:rPr lang="en-US" altLang="zh-CN" sz="1500" dirty="0">
                <a:latin typeface="Times New Roman" panose="02020603050405020304" pitchFamily="18" charset="0"/>
                <a:cs typeface="Times New Roman" panose="02020603050405020304" pitchFamily="18" charset="0"/>
              </a:rPr>
              <a:t>: 10.1002/hbm.25285. </a:t>
            </a:r>
            <a:r>
              <a:rPr lang="en-US" altLang="zh-CN" sz="1500" dirty="0" err="1">
                <a:latin typeface="Times New Roman" panose="02020603050405020304" pitchFamily="18" charset="0"/>
                <a:cs typeface="Times New Roman" panose="02020603050405020304" pitchFamily="18" charset="0"/>
              </a:rPr>
              <a:t>Epub</a:t>
            </a:r>
            <a:r>
              <a:rPr lang="en-US" altLang="zh-CN" sz="1500" dirty="0">
                <a:latin typeface="Times New Roman" panose="02020603050405020304" pitchFamily="18" charset="0"/>
                <a:cs typeface="Times New Roman" panose="02020603050405020304" pitchFamily="18" charset="0"/>
              </a:rPr>
              <a:t> ahead of print. PMID: 33210798; PMCID: PMC7856647. (IF=4.421)</a:t>
            </a:r>
            <a:endParaRPr lang="zh-CN" altLang="zh-CN" sz="1500" dirty="0">
              <a:latin typeface="Times New Roman" panose="02020603050405020304" pitchFamily="18" charset="0"/>
              <a:cs typeface="Times New Roman" panose="02020603050405020304" pitchFamily="18" charset="0"/>
            </a:endParaRPr>
          </a:p>
          <a:p>
            <a:pPr>
              <a:lnSpc>
                <a:spcPts val="2200"/>
              </a:lnSpc>
            </a:pPr>
            <a:r>
              <a:rPr lang="en-US" altLang="zh-CN" sz="1500" dirty="0">
                <a:latin typeface="Times New Roman" panose="02020603050405020304" pitchFamily="18" charset="0"/>
                <a:cs typeface="Times New Roman" panose="02020603050405020304" pitchFamily="18" charset="0"/>
              </a:rPr>
              <a:t>2.  </a:t>
            </a:r>
            <a:r>
              <a:rPr lang="en-US" altLang="zh-CN" sz="1500" b="1" dirty="0">
                <a:latin typeface="Times New Roman" panose="02020603050405020304" pitchFamily="18" charset="0"/>
                <a:cs typeface="Times New Roman" panose="02020603050405020304" pitchFamily="18" charset="0"/>
              </a:rPr>
              <a:t>Li C</a:t>
            </a:r>
            <a:r>
              <a:rPr lang="en-US" altLang="zh-CN" sz="1500" dirty="0">
                <a:latin typeface="Times New Roman" panose="02020603050405020304" pitchFamily="18" charset="0"/>
                <a:cs typeface="Times New Roman" panose="02020603050405020304" pitchFamily="18" charset="0"/>
              </a:rPr>
              <a:t>, F Wang, XW Jiang, et al. Classification of schizophrenia spectrum disorder using machine learning and functional connectivity: reconsidering the clinical application. Human brain mapping, 2021, Under Review. (IF=4.421)</a:t>
            </a:r>
            <a:endParaRPr lang="zh-CN" altLang="zh-CN" sz="1500" dirty="0">
              <a:latin typeface="Times New Roman" panose="02020603050405020304" pitchFamily="18" charset="0"/>
              <a:cs typeface="Times New Roman" panose="02020603050405020304" pitchFamily="18" charset="0"/>
            </a:endParaRPr>
          </a:p>
          <a:p>
            <a:pPr>
              <a:lnSpc>
                <a:spcPts val="2200"/>
              </a:lnSpc>
            </a:pPr>
            <a:r>
              <a:rPr lang="en-US" altLang="zh-CN" sz="1500" dirty="0">
                <a:latin typeface="Times New Roman" panose="02020603050405020304" pitchFamily="18" charset="0"/>
                <a:cs typeface="Times New Roman" panose="02020603050405020304" pitchFamily="18" charset="0"/>
              </a:rPr>
              <a:t>3. </a:t>
            </a:r>
            <a:r>
              <a:rPr lang="zh-CN" altLang="en-US" sz="1500" dirty="0">
                <a:latin typeface="Times New Roman" panose="02020603050405020304" pitchFamily="18" charset="0"/>
                <a:cs typeface="Times New Roman" panose="02020603050405020304" pitchFamily="18" charset="0"/>
              </a:rPr>
              <a:t>参与发表文章多篇</a:t>
            </a:r>
            <a:endParaRPr lang="en-US" altLang="zh-CN" sz="1500" dirty="0">
              <a:latin typeface="Times New Roman" panose="02020603050405020304" pitchFamily="18" charset="0"/>
              <a:cs typeface="Times New Roman" panose="02020603050405020304" pitchFamily="18" charset="0"/>
            </a:endParaRPr>
          </a:p>
          <a:p>
            <a:pPr>
              <a:lnSpc>
                <a:spcPts val="2200"/>
              </a:lnSpc>
            </a:pPr>
            <a:r>
              <a:rPr lang="zh-CN" altLang="zh-CN" sz="1500" b="1" dirty="0">
                <a:latin typeface="Times New Roman" panose="02020603050405020304" pitchFamily="18" charset="0"/>
                <a:cs typeface="Times New Roman" panose="02020603050405020304" pitchFamily="18" charset="0"/>
              </a:rPr>
              <a:t>二、开发的软件</a:t>
            </a:r>
            <a:endParaRPr lang="zh-CN" altLang="zh-CN" sz="1500" dirty="0">
              <a:latin typeface="Times New Roman" panose="02020603050405020304" pitchFamily="18" charset="0"/>
              <a:cs typeface="Times New Roman" panose="02020603050405020304" pitchFamily="18" charset="0"/>
            </a:endParaRPr>
          </a:p>
          <a:p>
            <a:pPr>
              <a:lnSpc>
                <a:spcPts val="2200"/>
              </a:lnSpc>
            </a:pPr>
            <a:r>
              <a:rPr lang="zh-CN" altLang="en-US" sz="1500" dirty="0">
                <a:latin typeface="Times New Roman" panose="02020603050405020304" pitchFamily="18" charset="0"/>
                <a:cs typeface="Times New Roman" panose="02020603050405020304" pitchFamily="18" charset="0"/>
              </a:rPr>
              <a:t>开发了机器学习软件</a:t>
            </a:r>
            <a:r>
              <a:rPr lang="en-US" altLang="zh-CN" sz="1500" dirty="0">
                <a:latin typeface="Times New Roman" panose="02020603050405020304" pitchFamily="18" charset="0"/>
                <a:cs typeface="Times New Roman" panose="02020603050405020304" pitchFamily="18" charset="0"/>
              </a:rPr>
              <a:t>easylearn</a:t>
            </a:r>
            <a:r>
              <a:rPr lang="zh-CN" altLang="zh-CN" sz="1500" dirty="0">
                <a:latin typeface="Times New Roman" panose="02020603050405020304" pitchFamily="18" charset="0"/>
                <a:cs typeface="Times New Roman" panose="02020603050405020304" pitchFamily="18" charset="0"/>
              </a:rPr>
              <a:t>：</a:t>
            </a:r>
            <a:r>
              <a:rPr lang="en-US" altLang="zh-CN" sz="1500" u="sng" dirty="0">
                <a:latin typeface="Times New Roman" panose="02020603050405020304" pitchFamily="18" charset="0"/>
                <a:cs typeface="Times New Roman" panose="02020603050405020304" pitchFamily="18" charset="0"/>
                <a:hlinkClick r:id="rId3"/>
              </a:rPr>
              <a:t>https://github.com/lichao312214129/easylearn</a:t>
            </a:r>
            <a:endParaRPr lang="zh-CN" altLang="zh-CN" sz="1500" dirty="0">
              <a:latin typeface="Times New Roman" panose="02020603050405020304" pitchFamily="18" charset="0"/>
              <a:cs typeface="Times New Roman" panose="02020603050405020304" pitchFamily="18" charset="0"/>
            </a:endParaRPr>
          </a:p>
          <a:p>
            <a:pPr>
              <a:lnSpc>
                <a:spcPts val="2200"/>
              </a:lnSpc>
            </a:pPr>
            <a:r>
              <a:rPr lang="zh-CN" altLang="zh-CN" sz="1500" b="1" dirty="0">
                <a:latin typeface="Times New Roman" panose="02020603050405020304" pitchFamily="18" charset="0"/>
                <a:cs typeface="Times New Roman" panose="02020603050405020304" pitchFamily="18" charset="0"/>
              </a:rPr>
              <a:t>三、获得的奖项</a:t>
            </a:r>
            <a:endParaRPr lang="zh-CN" altLang="zh-CN" sz="1500" dirty="0">
              <a:latin typeface="Times New Roman" panose="02020603050405020304" pitchFamily="18" charset="0"/>
              <a:cs typeface="Times New Roman" panose="02020603050405020304" pitchFamily="18" charset="0"/>
            </a:endParaRPr>
          </a:p>
          <a:p>
            <a:pPr>
              <a:lnSpc>
                <a:spcPts val="2200"/>
              </a:lnSpc>
            </a:pPr>
            <a:r>
              <a:rPr lang="zh-CN" altLang="zh-CN" sz="1500" dirty="0">
                <a:latin typeface="Times New Roman" panose="02020603050405020304" pitchFamily="18" charset="0"/>
                <a:cs typeface="Times New Roman" panose="02020603050405020304" pitchFamily="18" charset="0"/>
              </a:rPr>
              <a:t>在《</a:t>
            </a:r>
            <a:r>
              <a:rPr lang="en-US" altLang="zh-CN" sz="1500" dirty="0">
                <a:latin typeface="Times New Roman" panose="02020603050405020304" pitchFamily="18" charset="0"/>
                <a:cs typeface="Times New Roman" panose="02020603050405020304" pitchFamily="18" charset="0"/>
              </a:rPr>
              <a:t>2020</a:t>
            </a:r>
            <a:r>
              <a:rPr lang="zh-CN" altLang="zh-CN" sz="1500" dirty="0">
                <a:latin typeface="Times New Roman" panose="02020603050405020304" pitchFamily="18" charset="0"/>
                <a:cs typeface="Times New Roman" panose="02020603050405020304" pitchFamily="18" charset="0"/>
              </a:rPr>
              <a:t>世界智能医学大会阿尔茨海默病分类挑战赛》</a:t>
            </a:r>
            <a:r>
              <a:rPr lang="zh-CN" altLang="en-US" sz="1500" dirty="0">
                <a:latin typeface="Times New Roman" panose="02020603050405020304" pitchFamily="18" charset="0"/>
                <a:cs typeface="Times New Roman" panose="02020603050405020304" pitchFamily="18" charset="0"/>
              </a:rPr>
              <a:t>机器学习比赛</a:t>
            </a:r>
            <a:r>
              <a:rPr lang="zh-CN" altLang="zh-CN" sz="1500" dirty="0">
                <a:latin typeface="Times New Roman" panose="02020603050405020304" pitchFamily="18" charset="0"/>
                <a:cs typeface="Times New Roman" panose="02020603050405020304" pitchFamily="18" charset="0"/>
              </a:rPr>
              <a:t>中获得三等奖</a:t>
            </a:r>
            <a:r>
              <a:rPr lang="zh-CN" altLang="en-US" sz="1500" dirty="0">
                <a:latin typeface="Times New Roman" panose="02020603050405020304" pitchFamily="18" charset="0"/>
                <a:cs typeface="Times New Roman" panose="02020603050405020304" pitchFamily="18" charset="0"/>
              </a:rPr>
              <a:t>，</a:t>
            </a:r>
            <a:r>
              <a:rPr lang="zh-CN" altLang="zh-CN" sz="1500" dirty="0">
                <a:latin typeface="Times New Roman" panose="02020603050405020304" pitchFamily="18" charset="0"/>
                <a:cs typeface="Times New Roman" panose="02020603050405020304" pitchFamily="18" charset="0"/>
              </a:rPr>
              <a:t>本人是东北地区唯一获奖的团队成员。</a:t>
            </a:r>
          </a:p>
        </p:txBody>
      </p:sp>
      <p:sp>
        <p:nvSpPr>
          <p:cNvPr id="2" name="圆角矩形 1"/>
          <p:cNvSpPr/>
          <p:nvPr/>
        </p:nvSpPr>
        <p:spPr>
          <a:xfrm>
            <a:off x="0" y="-236562"/>
            <a:ext cx="9144000" cy="792088"/>
          </a:xfrm>
          <a:prstGeom prst="roundRect">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1200C7C-E4F3-4601-B890-84D28E426B0F}"/>
              </a:ext>
            </a:extLst>
          </p:cNvPr>
          <p:cNvPicPr>
            <a:picLocks noChangeAspect="1"/>
          </p:cNvPicPr>
          <p:nvPr/>
        </p:nvPicPr>
        <p:blipFill>
          <a:blip r:embed="rId4"/>
          <a:stretch>
            <a:fillRect/>
          </a:stretch>
        </p:blipFill>
        <p:spPr>
          <a:xfrm>
            <a:off x="94163" y="-20248"/>
            <a:ext cx="683568" cy="575774"/>
          </a:xfrm>
          <a:prstGeom prst="rect">
            <a:avLst/>
          </a:prstGeom>
        </p:spPr>
      </p:pic>
    </p:spTree>
    <p:extLst>
      <p:ext uri="{BB962C8B-B14F-4D97-AF65-F5344CB8AC3E}">
        <p14:creationId xmlns:p14="http://schemas.microsoft.com/office/powerpoint/2010/main" val="397479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p:tgtEl>
                                          <p:spTgt spid="2"/>
                                        </p:tgtEl>
                                      </p:cBhvr>
                                    </p:animEffect>
                                    <p:anim calcmode="lin" valueType="num">
                                      <p:cBhvr>
                                        <p:cTn id="8" dur="800" fill="hold"/>
                                        <p:tgtEl>
                                          <p:spTgt spid="2"/>
                                        </p:tgtEl>
                                        <p:attrNameLst>
                                          <p:attrName>ppt_x</p:attrName>
                                        </p:attrNameLst>
                                      </p:cBhvr>
                                      <p:tavLst>
                                        <p:tav tm="0">
                                          <p:val>
                                            <p:strVal val="#ppt_x"/>
                                          </p:val>
                                        </p:tav>
                                        <p:tav tm="100000">
                                          <p:val>
                                            <p:strVal val="#ppt_x"/>
                                          </p:val>
                                        </p:tav>
                                      </p:tavLst>
                                    </p:anim>
                                    <p:anim calcmode="lin" valueType="num">
                                      <p:cBhvr>
                                        <p:cTn id="9" dur="8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800"/>
                            </p:stCondLst>
                            <p:childTnLst>
                              <p:par>
                                <p:cTn id="11" presetID="22" presetClass="entr" presetSubtype="8" fill="hold" grpId="0" nodeType="afterEffect">
                                  <p:stCondLst>
                                    <p:cond delay="0"/>
                                  </p:stCondLst>
                                  <p:iterate type="lt">
                                    <p:tmPct val="30000"/>
                                  </p:iterate>
                                  <p:childTnLst>
                                    <p:set>
                                      <p:cBhvr>
                                        <p:cTn id="12" dur="1" fill="hold">
                                          <p:stCondLst>
                                            <p:cond delay="0"/>
                                          </p:stCondLst>
                                        </p:cTn>
                                        <p:tgtEl>
                                          <p:spTgt spid="25"/>
                                        </p:tgtEl>
                                        <p:attrNameLst>
                                          <p:attrName>style.visibility</p:attrName>
                                        </p:attrNameLst>
                                      </p:cBhvr>
                                      <p:to>
                                        <p:strVal val="visible"/>
                                      </p:to>
                                    </p:set>
                                    <p:animEffect transition="in" filter="wipe(left)">
                                      <p:cBhvr>
                                        <p:cTn id="13" dur="300"/>
                                        <p:tgtEl>
                                          <p:spTgt spid="25"/>
                                        </p:tgtEl>
                                      </p:cBhvr>
                                    </p:animEffect>
                                  </p:childTnLst>
                                </p:cTn>
                              </p:par>
                              <p:par>
                                <p:cTn id="14" presetID="36" presetClass="emph" presetSubtype="0" fill="hold" grpId="1" nodeType="withEffect">
                                  <p:stCondLst>
                                    <p:cond delay="0"/>
                                  </p:stCondLst>
                                  <p:iterate type="lt">
                                    <p:tmPct val="30000"/>
                                  </p:iterate>
                                  <p:childTnLst>
                                    <p:animScale>
                                      <p:cBhvr>
                                        <p:cTn id="15" dur="150" autoRev="1" fill="hold">
                                          <p:stCondLst>
                                            <p:cond delay="0"/>
                                          </p:stCondLst>
                                        </p:cTn>
                                        <p:tgtEl>
                                          <p:spTgt spid="25"/>
                                        </p:tgtEl>
                                      </p:cBhvr>
                                      <p:to x="80000" y="100000"/>
                                    </p:animScale>
                                    <p:anim by="(#ppt_w*0.10)" calcmode="lin" valueType="num">
                                      <p:cBhvr>
                                        <p:cTn id="16" dur="150" autoRev="1" fill="hold">
                                          <p:stCondLst>
                                            <p:cond delay="0"/>
                                          </p:stCondLst>
                                        </p:cTn>
                                        <p:tgtEl>
                                          <p:spTgt spid="25"/>
                                        </p:tgtEl>
                                        <p:attrNameLst>
                                          <p:attrName>ppt_x</p:attrName>
                                        </p:attrNameLst>
                                      </p:cBhvr>
                                    </p:anim>
                                    <p:anim by="(-#ppt_w*0.10)" calcmode="lin" valueType="num">
                                      <p:cBhvr>
                                        <p:cTn id="17" dur="150" autoRev="1" fill="hold">
                                          <p:stCondLst>
                                            <p:cond delay="0"/>
                                          </p:stCondLst>
                                        </p:cTn>
                                        <p:tgtEl>
                                          <p:spTgt spid="25"/>
                                        </p:tgtEl>
                                        <p:attrNameLst>
                                          <p:attrName>ppt_y</p:attrName>
                                        </p:attrNameLst>
                                      </p:cBhvr>
                                    </p:anim>
                                    <p:animRot by="-480000">
                                      <p:cBhvr>
                                        <p:cTn id="18" dur="1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第六部分</a:t>
            </a:r>
          </a:p>
        </p:txBody>
      </p:sp>
      <p:grpSp>
        <p:nvGrpSpPr>
          <p:cNvPr id="12" name="组合 11"/>
          <p:cNvGrpSpPr/>
          <p:nvPr/>
        </p:nvGrpSpPr>
        <p:grpSpPr>
          <a:xfrm>
            <a:off x="3773160" y="1680795"/>
            <a:ext cx="2128957" cy="530915"/>
            <a:chOff x="3773160" y="1247148"/>
            <a:chExt cx="2128957" cy="530915"/>
          </a:xfrm>
        </p:grpSpPr>
        <p:sp>
          <p:nvSpPr>
            <p:cNvPr id="4" name="TextBox 4"/>
            <p:cNvSpPr txBox="1"/>
            <p:nvPr/>
          </p:nvSpPr>
          <p:spPr>
            <a:xfrm>
              <a:off x="3773160" y="1247148"/>
              <a:ext cx="1279838" cy="530915"/>
            </a:xfrm>
            <a:prstGeom prst="rect">
              <a:avLst/>
            </a:prstGeom>
            <a:noFill/>
          </p:spPr>
          <p:txBody>
            <a:bodyPr wrap="none" lIns="68580" tIns="34290" rIns="68580" bIns="34290" rtlCol="0">
              <a:spAutoFit/>
            </a:bodyPr>
            <a:lstStyle/>
            <a:p>
              <a:r>
                <a:rPr lang="en-US" altLang="zh-CN" sz="3000" dirty="0">
                  <a:solidFill>
                    <a:srgbClr val="568D11"/>
                  </a:solidFill>
                  <a:latin typeface="Impact" pitchFamily="34" charset="0"/>
                </a:rPr>
                <a:t>Thanks</a:t>
              </a:r>
              <a:endParaRPr lang="zh-CN" altLang="en-US" sz="3000" dirty="0">
                <a:solidFill>
                  <a:srgbClr val="568D11"/>
                </a:solidFill>
                <a:latin typeface="Impact" pitchFamily="34" charset="0"/>
              </a:endParaRPr>
            </a:p>
          </p:txBody>
        </p:sp>
        <p:sp>
          <p:nvSpPr>
            <p:cNvPr id="9" name="文本框 8"/>
            <p:cNvSpPr txBox="1"/>
            <p:nvPr/>
          </p:nvSpPr>
          <p:spPr>
            <a:xfrm>
              <a:off x="5148064" y="1293314"/>
              <a:ext cx="754053" cy="438582"/>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grpSp>
      <p:sp>
        <p:nvSpPr>
          <p:cNvPr id="10" name="矩形 9"/>
          <p:cNvSpPr/>
          <p:nvPr/>
        </p:nvSpPr>
        <p:spPr>
          <a:xfrm>
            <a:off x="0" y="1046683"/>
            <a:ext cx="9175147" cy="20046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331519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400" fill="hold"/>
                                        <p:tgtEl>
                                          <p:spTgt spid="11"/>
                                        </p:tgtEl>
                                        <p:attrNameLst>
                                          <p:attrName>ppt_x</p:attrName>
                                        </p:attrNameLst>
                                      </p:cBhvr>
                                      <p:tavLst>
                                        <p:tav tm="0">
                                          <p:val>
                                            <p:strVal val="#ppt_x"/>
                                          </p:val>
                                        </p:tav>
                                        <p:tav tm="100000">
                                          <p:val>
                                            <p:strVal val="#ppt_x"/>
                                          </p:val>
                                        </p:tav>
                                      </p:tavLst>
                                    </p:anim>
                                    <p:anim calcmode="lin" valueType="num">
                                      <p:cBhvr additive="base">
                                        <p:cTn id="15" dur="400" fill="hold"/>
                                        <p:tgtEl>
                                          <p:spTgt spid="11"/>
                                        </p:tgtEl>
                                        <p:attrNameLst>
                                          <p:attrName>ppt_y</p:attrName>
                                        </p:attrNameLst>
                                      </p:cBhvr>
                                      <p:tavLst>
                                        <p:tav tm="0">
                                          <p:val>
                                            <p:strVal val="0-#ppt_h/2"/>
                                          </p:val>
                                        </p:tav>
                                        <p:tav tm="100000">
                                          <p:val>
                                            <p:strVal val="#ppt_y"/>
                                          </p:val>
                                        </p:tav>
                                      </p:tavLst>
                                    </p:anim>
                                  </p:childTnLst>
                                </p:cTn>
                              </p:par>
                            </p:childTnLst>
                          </p:cTn>
                        </p:par>
                        <p:par>
                          <p:cTn id="16" fill="hold">
                            <p:stCondLst>
                              <p:cond delay="12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107504" y="771550"/>
            <a:ext cx="8928992" cy="3989297"/>
          </a:xfrm>
          <a:prstGeom prst="rect">
            <a:avLst/>
          </a:prstGeom>
        </p:spPr>
        <p:txBody>
          <a:bodyPr wrap="square">
            <a:spAutoFit/>
          </a:bodyPr>
          <a:lstStyle/>
          <a:p>
            <a:pPr>
              <a:lnSpc>
                <a:spcPct val="150000"/>
              </a:lnSpc>
              <a:defRPr/>
            </a:pPr>
            <a:r>
              <a:rPr lang="zh-CN" altLang="en-US" sz="1000" kern="0" dirty="0">
                <a:solidFill>
                  <a:srgbClr val="414455"/>
                </a:solidFill>
                <a:latin typeface="微软雅黑" panose="020B0503020204020204" pitchFamily="34" charset="-122"/>
                <a:ea typeface="微软雅黑" panose="020B0503020204020204" pitchFamily="34" charset="-122"/>
              </a:rPr>
              <a:t>首先感谢我敬爱的导师徐克教授。徐老师是我人生中最敬佩的老师，他深深的影响了我的人生观和处事观。徐老师拥有全心全意帮助学生成长的那种极度无私的心态和格局。只要为了学生好，即使自己损失利益也不会计较，因为老师认为学生好就是他的好。</a:t>
            </a:r>
            <a:endParaRPr lang="en-US" altLang="zh-CN"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zh-CN" altLang="en-US" sz="1000" kern="0" dirty="0">
                <a:solidFill>
                  <a:srgbClr val="414455"/>
                </a:solidFill>
                <a:latin typeface="微软雅黑" panose="020B0503020204020204" pitchFamily="34" charset="-122"/>
                <a:ea typeface="微软雅黑" panose="020B0503020204020204" pitchFamily="34" charset="-122"/>
              </a:rPr>
              <a:t>“君子一言驷马难追”、“先人而后己”、“事事有回应，件件有着落，凡事有交代”，这是我对徐老师的最深刻的印象。感谢徐老师教会我这些比学术能力更宝贵的为人处世哲学。千言万语汇聚成一句话：感谢徐老师为我提供提升科研能力的环境，教会我为人处事的原则。</a:t>
            </a:r>
            <a:endParaRPr lang="en-US" altLang="zh-CN"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endParaRPr lang="zh-CN" altLang="en-US"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zh-CN" altLang="en-US" sz="1000" kern="0" dirty="0">
                <a:solidFill>
                  <a:srgbClr val="414455"/>
                </a:solidFill>
                <a:latin typeface="微软雅黑" panose="020B0503020204020204" pitchFamily="34" charset="-122"/>
                <a:ea typeface="微软雅黑" panose="020B0503020204020204" pitchFamily="34" charset="-122"/>
              </a:rPr>
              <a:t>感谢王菲教授对我科研的指导。王老师也是我的科研指导老师，她在我的开题、论文构思和修改上花费了很多的心血，是我能成功完成毕业论文的核心支撑。</a:t>
            </a:r>
            <a:endParaRPr lang="en-US" altLang="zh-CN"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endParaRPr lang="zh-CN" altLang="en-US"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zh-CN" altLang="en-US" sz="1000" kern="0" dirty="0">
                <a:solidFill>
                  <a:srgbClr val="414455"/>
                </a:solidFill>
                <a:latin typeface="微软雅黑" panose="020B0503020204020204" pitchFamily="34" charset="-122"/>
                <a:ea typeface="微软雅黑" panose="020B0503020204020204" pitchFamily="34" charset="-122"/>
              </a:rPr>
              <a:t>我还要感谢汤艳清教授为实验室平台建设、研究对象收集等做出的贡献，没有良好的实验室环境和充足的病源资料我便无法开展科研工作。</a:t>
            </a:r>
            <a:endParaRPr lang="en-US" altLang="zh-CN"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endParaRPr lang="zh-CN" altLang="en-US"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zh-CN" altLang="en-US" sz="1000" kern="0" dirty="0">
                <a:solidFill>
                  <a:srgbClr val="414455"/>
                </a:solidFill>
                <a:latin typeface="微软雅黑" panose="020B0503020204020204" pitchFamily="34" charset="-122"/>
                <a:ea typeface="微软雅黑" panose="020B0503020204020204" pitchFamily="34" charset="-122"/>
              </a:rPr>
              <a:t>感谢李松柏教授、范国光教授、李佩玲教授、邵海波教授、刘屹教授、戚勋教授以及周宝森教授在我开题和中期审查时给我提出的宝贵意见。感谢戚喜勋老师和放射科其他老师在研究对象磁共振扫描中给予的大力支持。</a:t>
            </a:r>
            <a:endParaRPr lang="en-US" altLang="zh-CN"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endParaRPr lang="zh-CN" altLang="en-US"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zh-CN" altLang="en-US" sz="1000" kern="0" dirty="0">
                <a:solidFill>
                  <a:srgbClr val="414455"/>
                </a:solidFill>
                <a:latin typeface="微软雅黑" panose="020B0503020204020204" pitchFamily="34" charset="-122"/>
                <a:ea typeface="微软雅黑" panose="020B0503020204020204" pitchFamily="34" charset="-122"/>
              </a:rPr>
              <a:t>感谢放射科科研秘书王慈老师在研究生管理和培养中付出的巨大努力。我们的课题和各种日常生活工作能得以顺利进展您功不可没！</a:t>
            </a:r>
            <a:endParaRPr lang="en-US" altLang="zh-CN"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endParaRPr lang="zh-CN" altLang="en-US" sz="1000" kern="0" dirty="0">
              <a:solidFill>
                <a:srgbClr val="414455"/>
              </a:solidFill>
              <a:latin typeface="微软雅黑" panose="020B0503020204020204" pitchFamily="34" charset="-122"/>
              <a:ea typeface="微软雅黑" panose="020B0503020204020204" pitchFamily="34" charset="-122"/>
            </a:endParaRPr>
          </a:p>
          <a:p>
            <a:pPr>
              <a:lnSpc>
                <a:spcPct val="150000"/>
              </a:lnSpc>
              <a:defRPr/>
            </a:pPr>
            <a:r>
              <a:rPr lang="zh-CN" altLang="en-US" sz="1000" kern="0" dirty="0">
                <a:solidFill>
                  <a:srgbClr val="414455"/>
                </a:solidFill>
                <a:latin typeface="微软雅黑" panose="020B0503020204020204" pitchFamily="34" charset="-122"/>
                <a:ea typeface="微软雅黑" panose="020B0503020204020204" pitchFamily="34" charset="-122"/>
              </a:rPr>
              <a:t>感谢吴启润师兄、王鹏师弟、冯瑞琪同学、任思婳博士、崔玲玲师姐、曹际斌师兄、姜晓薇老师、段佳同学、王洋师妹、张陆衡师弟、肖瑶师妹、张然师妹在我课题和生活中给予的帮助。感谢放射科和脑功能研究室其他同学在本课题收集数据过程中给予的帮助。</a:t>
            </a:r>
          </a:p>
          <a:p>
            <a:pPr>
              <a:lnSpc>
                <a:spcPct val="150000"/>
              </a:lnSpc>
              <a:defRPr/>
            </a:pPr>
            <a:endParaRPr lang="zh-CN" altLang="en-US" sz="1000" kern="0" dirty="0">
              <a:solidFill>
                <a:srgbClr val="414455"/>
              </a:solidFill>
              <a:latin typeface="微软雅黑" panose="020B0503020204020204" pitchFamily="34" charset="-122"/>
              <a:ea typeface="微软雅黑" panose="020B0503020204020204" pitchFamily="34" charset="-122"/>
            </a:endParaRPr>
          </a:p>
        </p:txBody>
      </p:sp>
      <p:sp>
        <p:nvSpPr>
          <p:cNvPr id="2" name="圆角矩形 1"/>
          <p:cNvSpPr/>
          <p:nvPr/>
        </p:nvSpPr>
        <p:spPr>
          <a:xfrm>
            <a:off x="0" y="-236562"/>
            <a:ext cx="9144000" cy="792088"/>
          </a:xfrm>
          <a:prstGeom prst="roundRect">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1200C7C-E4F3-4601-B890-84D28E426B0F}"/>
              </a:ext>
            </a:extLst>
          </p:cNvPr>
          <p:cNvPicPr>
            <a:picLocks noChangeAspect="1"/>
          </p:cNvPicPr>
          <p:nvPr/>
        </p:nvPicPr>
        <p:blipFill>
          <a:blip r:embed="rId3"/>
          <a:stretch>
            <a:fillRect/>
          </a:stretch>
        </p:blipFill>
        <p:spPr>
          <a:xfrm>
            <a:off x="94163" y="-20248"/>
            <a:ext cx="683568" cy="575774"/>
          </a:xfrm>
          <a:prstGeom prst="rect">
            <a:avLst/>
          </a:prstGeom>
        </p:spPr>
      </p:pic>
    </p:spTree>
    <p:extLst>
      <p:ext uri="{BB962C8B-B14F-4D97-AF65-F5344CB8AC3E}">
        <p14:creationId xmlns:p14="http://schemas.microsoft.com/office/powerpoint/2010/main" val="38307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p:tgtEl>
                                          <p:spTgt spid="2"/>
                                        </p:tgtEl>
                                      </p:cBhvr>
                                    </p:animEffect>
                                    <p:anim calcmode="lin" valueType="num">
                                      <p:cBhvr>
                                        <p:cTn id="8" dur="800" fill="hold"/>
                                        <p:tgtEl>
                                          <p:spTgt spid="2"/>
                                        </p:tgtEl>
                                        <p:attrNameLst>
                                          <p:attrName>ppt_x</p:attrName>
                                        </p:attrNameLst>
                                      </p:cBhvr>
                                      <p:tavLst>
                                        <p:tav tm="0">
                                          <p:val>
                                            <p:strVal val="#ppt_x"/>
                                          </p:val>
                                        </p:tav>
                                        <p:tav tm="100000">
                                          <p:val>
                                            <p:strVal val="#ppt_x"/>
                                          </p:val>
                                        </p:tav>
                                      </p:tavLst>
                                    </p:anim>
                                    <p:anim calcmode="lin" valueType="num">
                                      <p:cBhvr>
                                        <p:cTn id="9" dur="8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800"/>
                            </p:stCondLst>
                            <p:childTnLst>
                              <p:par>
                                <p:cTn id="11" presetID="22" presetClass="entr" presetSubtype="8" fill="hold" grpId="0" nodeType="afterEffect">
                                  <p:stCondLst>
                                    <p:cond delay="0"/>
                                  </p:stCondLst>
                                  <p:iterate type="lt">
                                    <p:tmPct val="30000"/>
                                  </p:iterate>
                                  <p:childTnLst>
                                    <p:set>
                                      <p:cBhvr>
                                        <p:cTn id="12" dur="1" fill="hold">
                                          <p:stCondLst>
                                            <p:cond delay="0"/>
                                          </p:stCondLst>
                                        </p:cTn>
                                        <p:tgtEl>
                                          <p:spTgt spid="25"/>
                                        </p:tgtEl>
                                        <p:attrNameLst>
                                          <p:attrName>style.visibility</p:attrName>
                                        </p:attrNameLst>
                                      </p:cBhvr>
                                      <p:to>
                                        <p:strVal val="visible"/>
                                      </p:to>
                                    </p:set>
                                    <p:animEffect transition="in" filter="wipe(left)">
                                      <p:cBhvr>
                                        <p:cTn id="13" dur="300"/>
                                        <p:tgtEl>
                                          <p:spTgt spid="25"/>
                                        </p:tgtEl>
                                      </p:cBhvr>
                                    </p:animEffect>
                                  </p:childTnLst>
                                </p:cTn>
                              </p:par>
                              <p:par>
                                <p:cTn id="14" presetID="36" presetClass="emph" presetSubtype="0" fill="hold" grpId="1" nodeType="withEffect">
                                  <p:stCondLst>
                                    <p:cond delay="0"/>
                                  </p:stCondLst>
                                  <p:iterate type="lt">
                                    <p:tmPct val="30000"/>
                                  </p:iterate>
                                  <p:childTnLst>
                                    <p:animScale>
                                      <p:cBhvr>
                                        <p:cTn id="15" dur="150" autoRev="1" fill="hold">
                                          <p:stCondLst>
                                            <p:cond delay="0"/>
                                          </p:stCondLst>
                                        </p:cTn>
                                        <p:tgtEl>
                                          <p:spTgt spid="25"/>
                                        </p:tgtEl>
                                      </p:cBhvr>
                                      <p:to x="80000" y="100000"/>
                                    </p:animScale>
                                    <p:anim by="(#ppt_w*0.10)" calcmode="lin" valueType="num">
                                      <p:cBhvr>
                                        <p:cTn id="16" dur="150" autoRev="1" fill="hold">
                                          <p:stCondLst>
                                            <p:cond delay="0"/>
                                          </p:stCondLst>
                                        </p:cTn>
                                        <p:tgtEl>
                                          <p:spTgt spid="25"/>
                                        </p:tgtEl>
                                        <p:attrNameLst>
                                          <p:attrName>ppt_x</p:attrName>
                                        </p:attrNameLst>
                                      </p:cBhvr>
                                    </p:anim>
                                    <p:anim by="(-#ppt_w*0.10)" calcmode="lin" valueType="num">
                                      <p:cBhvr>
                                        <p:cTn id="17" dur="150" autoRev="1" fill="hold">
                                          <p:stCondLst>
                                            <p:cond delay="0"/>
                                          </p:stCondLst>
                                        </p:cTn>
                                        <p:tgtEl>
                                          <p:spTgt spid="25"/>
                                        </p:tgtEl>
                                        <p:attrNameLst>
                                          <p:attrName>ppt_y</p:attrName>
                                        </p:attrNameLst>
                                      </p:cBhvr>
                                    </p:anim>
                                    <p:animRot by="-480000">
                                      <p:cBhvr>
                                        <p:cTn id="18" dur="150" autoRev="1"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835696" y="1615910"/>
            <a:ext cx="5322346" cy="883832"/>
          </a:xfrm>
          <a:prstGeom prst="rect">
            <a:avLst/>
          </a:prstGeom>
          <a:noFill/>
        </p:spPr>
        <p:txBody>
          <a:bodyPr wrap="square" lIns="68580" tIns="34290" rIns="68580" bIns="34290" rtlCol="0">
            <a:spAutoFit/>
          </a:bodyPr>
          <a:lstStyle/>
          <a:p>
            <a:pPr>
              <a:lnSpc>
                <a:spcPct val="150000"/>
              </a:lnSpc>
            </a:pPr>
            <a:r>
              <a:rPr lang="zh-CN" altLang="en-US" sz="4000" b="1" dirty="0">
                <a:solidFill>
                  <a:srgbClr val="568D11"/>
                </a:solidFill>
                <a:latin typeface="微软雅黑" panose="020B0503020204020204" pitchFamily="34" charset="-122"/>
                <a:ea typeface="微软雅黑" panose="020B0503020204020204" pitchFamily="34" charset="-122"/>
              </a:rPr>
              <a:t>恳请各位老师批评指正！</a:t>
            </a:r>
          </a:p>
        </p:txBody>
      </p:sp>
      <p:sp>
        <p:nvSpPr>
          <p:cNvPr id="31" name="等腰三角形 26"/>
          <p:cNvSpPr/>
          <p:nvPr/>
        </p:nvSpPr>
        <p:spPr>
          <a:xfrm>
            <a:off x="1034647" y="3006547"/>
            <a:ext cx="851351" cy="506643"/>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Lst>
            <a:ahLst/>
            <a:cxnLst>
              <a:cxn ang="0">
                <a:pos x="connsiteX0" y="connsiteY0"/>
              </a:cxn>
              <a:cxn ang="0">
                <a:pos x="connsiteX1" y="connsiteY1"/>
              </a:cxn>
              <a:cxn ang="0">
                <a:pos x="connsiteX2" y="connsiteY2"/>
              </a:cxn>
              <a:cxn ang="0">
                <a:pos x="connsiteX3" y="connsiteY3"/>
              </a:cxn>
            </a:cxnLst>
            <a:rect l="l" t="t" r="r" b="b"/>
            <a:pathLst>
              <a:path w="1135134" h="675524">
                <a:moveTo>
                  <a:pt x="369815" y="675524"/>
                </a:moveTo>
                <a:lnTo>
                  <a:pt x="0" y="0"/>
                </a:lnTo>
                <a:lnTo>
                  <a:pt x="1135134" y="294524"/>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5" name="等腰三角形 26"/>
          <p:cNvSpPr/>
          <p:nvPr/>
        </p:nvSpPr>
        <p:spPr>
          <a:xfrm rot="5400000">
            <a:off x="265949" y="3103290"/>
            <a:ext cx="531270" cy="601918"/>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 name="connsiteX0" fmla="*/ 369815 w 1135134"/>
              <a:gd name="connsiteY0" fmla="*/ 675524 h 675524"/>
              <a:gd name="connsiteX1" fmla="*/ 0 w 1135134"/>
              <a:gd name="connsiteY1" fmla="*/ 0 h 675524"/>
              <a:gd name="connsiteX2" fmla="*/ 1135134 w 1135134"/>
              <a:gd name="connsiteY2" fmla="*/ 391312 h 675524"/>
              <a:gd name="connsiteX3" fmla="*/ 369815 w 1135134"/>
              <a:gd name="connsiteY3" fmla="*/ 675524 h 675524"/>
              <a:gd name="connsiteX0" fmla="*/ 369815 w 1199659"/>
              <a:gd name="connsiteY0" fmla="*/ 675524 h 1359189"/>
              <a:gd name="connsiteX1" fmla="*/ 0 w 1199659"/>
              <a:gd name="connsiteY1" fmla="*/ 0 h 1359189"/>
              <a:gd name="connsiteX2" fmla="*/ 1199659 w 1199659"/>
              <a:gd name="connsiteY2" fmla="*/ 1359189 h 1359189"/>
              <a:gd name="connsiteX3" fmla="*/ 369815 w 1199659"/>
              <a:gd name="connsiteY3" fmla="*/ 675524 h 1359189"/>
            </a:gdLst>
            <a:ahLst/>
            <a:cxnLst>
              <a:cxn ang="0">
                <a:pos x="connsiteX0" y="connsiteY0"/>
              </a:cxn>
              <a:cxn ang="0">
                <a:pos x="connsiteX1" y="connsiteY1"/>
              </a:cxn>
              <a:cxn ang="0">
                <a:pos x="connsiteX2" y="connsiteY2"/>
              </a:cxn>
              <a:cxn ang="0">
                <a:pos x="connsiteX3" y="connsiteY3"/>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6" name="等腰三角形 26"/>
          <p:cNvSpPr/>
          <p:nvPr/>
        </p:nvSpPr>
        <p:spPr>
          <a:xfrm rot="8958318">
            <a:off x="1313552" y="3687514"/>
            <a:ext cx="207867" cy="123703"/>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 fmla="*/ 0 w 1736869"/>
              <a:gd name="connsiteY0" fmla="*/ 1037474 h 1037474"/>
              <a:gd name="connsiteX1" fmla="*/ 601735 w 1736869"/>
              <a:gd name="connsiteY1" fmla="*/ 0 h 1037474"/>
              <a:gd name="connsiteX2" fmla="*/ 1736869 w 1736869"/>
              <a:gd name="connsiteY2" fmla="*/ 294524 h 1037474"/>
              <a:gd name="connsiteX3" fmla="*/ 0 w 1736869"/>
              <a:gd name="connsiteY3" fmla="*/ 1037474 h 1037474"/>
              <a:gd name="connsiteX0" fmla="*/ 369815 w 1135134"/>
              <a:gd name="connsiteY0" fmla="*/ 675524 h 675524"/>
              <a:gd name="connsiteX1" fmla="*/ 0 w 1135134"/>
              <a:gd name="connsiteY1" fmla="*/ 0 h 675524"/>
              <a:gd name="connsiteX2" fmla="*/ 1135134 w 1135134"/>
              <a:gd name="connsiteY2" fmla="*/ 294524 h 675524"/>
              <a:gd name="connsiteX3" fmla="*/ 369815 w 1135134"/>
              <a:gd name="connsiteY3" fmla="*/ 675524 h 675524"/>
            </a:gdLst>
            <a:ahLst/>
            <a:cxnLst>
              <a:cxn ang="0">
                <a:pos x="connsiteX0" y="connsiteY0"/>
              </a:cxn>
              <a:cxn ang="0">
                <a:pos x="connsiteX1" y="connsiteY1"/>
              </a:cxn>
              <a:cxn ang="0">
                <a:pos x="connsiteX2" y="connsiteY2"/>
              </a:cxn>
              <a:cxn ang="0">
                <a:pos x="connsiteX3" y="connsiteY3"/>
              </a:cxn>
            </a:cxnLst>
            <a:rect l="l" t="t" r="r" b="b"/>
            <a:pathLst>
              <a:path w="1135134" h="675524">
                <a:moveTo>
                  <a:pt x="369815" y="675524"/>
                </a:moveTo>
                <a:lnTo>
                  <a:pt x="0" y="0"/>
                </a:lnTo>
                <a:lnTo>
                  <a:pt x="1135134" y="294524"/>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9" name="TextBox 25"/>
          <p:cNvSpPr>
            <a:spLocks noChangeArrowheads="1"/>
          </p:cNvSpPr>
          <p:nvPr/>
        </p:nvSpPr>
        <p:spPr bwMode="auto">
          <a:xfrm>
            <a:off x="1265081" y="3199724"/>
            <a:ext cx="24495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rgbClr val="595959"/>
                </a:solidFill>
                <a:latin typeface="微软雅黑" pitchFamily="34" charset="-122"/>
                <a:ea typeface="微软雅黑" pitchFamily="34" charset="-122"/>
              </a:rPr>
              <a:t>答辩人：</a:t>
            </a:r>
            <a:r>
              <a:rPr lang="zh-CN" altLang="en-US" sz="1200" dirty="0">
                <a:solidFill>
                  <a:srgbClr val="595959"/>
                </a:solidFill>
                <a:latin typeface="微软雅黑" pitchFamily="34" charset="-122"/>
                <a:ea typeface="微软雅黑" pitchFamily="34" charset="-122"/>
              </a:rPr>
              <a:t>黎超       </a:t>
            </a:r>
            <a:r>
              <a:rPr lang="zh-CN" altLang="en-US" sz="1200" b="1" dirty="0">
                <a:solidFill>
                  <a:srgbClr val="595959"/>
                </a:solidFill>
                <a:latin typeface="微软雅黑" pitchFamily="34" charset="-122"/>
                <a:ea typeface="微软雅黑" pitchFamily="34" charset="-122"/>
              </a:rPr>
              <a:t>导师：</a:t>
            </a:r>
            <a:r>
              <a:rPr lang="zh-CN" altLang="en-US" sz="1200" dirty="0">
                <a:solidFill>
                  <a:srgbClr val="595959"/>
                </a:solidFill>
                <a:latin typeface="微软雅黑" pitchFamily="34" charset="-122"/>
                <a:ea typeface="微软雅黑" pitchFamily="34" charset="-122"/>
              </a:rPr>
              <a:t>徐克教授</a:t>
            </a:r>
            <a:endParaRPr lang="zh-CN" altLang="en-US" sz="2800" dirty="0"/>
          </a:p>
        </p:txBody>
      </p:sp>
      <p:grpSp>
        <p:nvGrpSpPr>
          <p:cNvPr id="41" name="组合 40"/>
          <p:cNvGrpSpPr/>
          <p:nvPr/>
        </p:nvGrpSpPr>
        <p:grpSpPr>
          <a:xfrm>
            <a:off x="503585" y="496532"/>
            <a:ext cx="2664222" cy="400110"/>
            <a:chOff x="107628" y="304800"/>
            <a:chExt cx="2664222" cy="400110"/>
          </a:xfrm>
        </p:grpSpPr>
        <p:sp>
          <p:nvSpPr>
            <p:cNvPr id="43" name="TextBox 42"/>
            <p:cNvSpPr txBox="1"/>
            <p:nvPr/>
          </p:nvSpPr>
          <p:spPr>
            <a:xfrm>
              <a:off x="107628" y="304800"/>
              <a:ext cx="864072" cy="369332"/>
            </a:xfrm>
            <a:prstGeom prst="rect">
              <a:avLst/>
            </a:prstGeom>
            <a:noFill/>
          </p:spPr>
          <p:txBody>
            <a:bodyPr wrap="square" rtlCol="0">
              <a:spAutoFit/>
            </a:bodyPr>
            <a:lstStyle/>
            <a:p>
              <a:pPr algn="ctr"/>
              <a:r>
                <a:rPr lang="en-US" altLang="zh-CN" sz="1800" b="1" dirty="0">
                  <a:solidFill>
                    <a:schemeClr val="bg1"/>
                  </a:solidFill>
                </a:rPr>
                <a:t>LOGO</a:t>
              </a:r>
              <a:endParaRPr lang="zh-CN" altLang="en-US" sz="1800" b="1" dirty="0">
                <a:solidFill>
                  <a:schemeClr val="bg1"/>
                </a:solidFill>
              </a:endParaRPr>
            </a:p>
          </p:txBody>
        </p:sp>
        <p:sp>
          <p:nvSpPr>
            <p:cNvPr id="44" name="TextBox 43"/>
            <p:cNvSpPr txBox="1"/>
            <p:nvPr/>
          </p:nvSpPr>
          <p:spPr>
            <a:xfrm>
              <a:off x="982899" y="304800"/>
              <a:ext cx="1788951" cy="400110"/>
            </a:xfrm>
            <a:prstGeom prst="rect">
              <a:avLst/>
            </a:prstGeom>
            <a:noFill/>
          </p:spPr>
          <p:txBody>
            <a:bodyPr wrap="square" rtlCol="0">
              <a:spAutoFit/>
            </a:bodyPr>
            <a:lstStyle/>
            <a:p>
              <a:r>
                <a:rPr lang="zh-CN" altLang="en-US" sz="2000" b="1" dirty="0">
                  <a:solidFill>
                    <a:srgbClr val="70BA16"/>
                  </a:solidFill>
                  <a:latin typeface="微软雅黑" panose="020B0503020204020204" pitchFamily="34" charset="-122"/>
                  <a:ea typeface="微软雅黑" panose="020B0503020204020204" pitchFamily="34" charset="-122"/>
                </a:rPr>
                <a:t>中国医科大学</a:t>
              </a:r>
            </a:p>
          </p:txBody>
        </p:sp>
      </p:grpSp>
      <p:pic>
        <p:nvPicPr>
          <p:cNvPr id="27" name="图片 26" descr="校徽修改版.png">
            <a:extLst>
              <a:ext uri="{FF2B5EF4-FFF2-40B4-BE49-F238E27FC236}">
                <a16:creationId xmlns:a16="http://schemas.microsoft.com/office/drawing/2014/main" id="{850E08E9-C86A-4972-9487-98C8274F3ECB}"/>
              </a:ext>
            </a:extLst>
          </p:cNvPr>
          <p:cNvPicPr>
            <a:picLocks noChangeAspect="1"/>
          </p:cNvPicPr>
          <p:nvPr/>
        </p:nvPicPr>
        <p:blipFill>
          <a:blip r:embed="rId3"/>
          <a:stretch>
            <a:fillRect/>
          </a:stretch>
        </p:blipFill>
        <p:spPr>
          <a:xfrm>
            <a:off x="-47445" y="51935"/>
            <a:ext cx="1371601" cy="1289305"/>
          </a:xfrm>
          <a:prstGeom prst="rect">
            <a:avLst/>
          </a:prstGeom>
        </p:spPr>
      </p:pic>
    </p:spTree>
    <p:extLst>
      <p:ext uri="{BB962C8B-B14F-4D97-AF65-F5344CB8AC3E}">
        <p14:creationId xmlns:p14="http://schemas.microsoft.com/office/powerpoint/2010/main" val="271009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9"/>
                                        </p:tgtEl>
                                        <p:attrNameLst>
                                          <p:attrName>ppt_y</p:attrName>
                                        </p:attrNameLst>
                                      </p:cBhvr>
                                      <p:tavLst>
                                        <p:tav tm="0">
                                          <p:val>
                                            <p:strVal val="#ppt_y"/>
                                          </p:val>
                                        </p:tav>
                                        <p:tav tm="100000">
                                          <p:val>
                                            <p:strVal val="#ppt_y"/>
                                          </p:val>
                                        </p:tav>
                                      </p:tavLst>
                                    </p:anim>
                                    <p:anim calcmode="lin" valueType="num">
                                      <p:cBhvr>
                                        <p:cTn id="15"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9"/>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9" name="组合 38"/>
          <p:cNvGrpSpPr/>
          <p:nvPr/>
        </p:nvGrpSpPr>
        <p:grpSpPr>
          <a:xfrm>
            <a:off x="-252536" y="123478"/>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功能连接</a:t>
              </a:r>
            </a:p>
          </p:txBody>
        </p:sp>
      </p:grpSp>
      <p:sp>
        <p:nvSpPr>
          <p:cNvPr id="10" name="椭圆 9">
            <a:extLst>
              <a:ext uri="{FF2B5EF4-FFF2-40B4-BE49-F238E27FC236}">
                <a16:creationId xmlns:a16="http://schemas.microsoft.com/office/drawing/2014/main" id="{65826455-1CAC-4AC6-9810-CA4CF2E75B3C}"/>
              </a:ext>
            </a:extLst>
          </p:cNvPr>
          <p:cNvSpPr/>
          <p:nvPr/>
        </p:nvSpPr>
        <p:spPr>
          <a:xfrm>
            <a:off x="285442" y="1329827"/>
            <a:ext cx="2977014" cy="2952329"/>
          </a:xfrm>
          <a:prstGeom prst="ellipse">
            <a:avLst/>
          </a:prstGeom>
          <a:noFill/>
          <a:ln cmpd="sng">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cxnSp>
        <p:nvCxnSpPr>
          <p:cNvPr id="12" name="直接连接符 11">
            <a:extLst>
              <a:ext uri="{FF2B5EF4-FFF2-40B4-BE49-F238E27FC236}">
                <a16:creationId xmlns:a16="http://schemas.microsoft.com/office/drawing/2014/main" id="{D74E6FD9-86DF-49B2-A384-39CA196ED725}"/>
              </a:ext>
            </a:extLst>
          </p:cNvPr>
          <p:cNvCxnSpPr>
            <a:cxnSpLocks/>
            <a:stCxn id="10" idx="0"/>
            <a:endCxn id="16" idx="2"/>
          </p:cNvCxnSpPr>
          <p:nvPr/>
        </p:nvCxnSpPr>
        <p:spPr>
          <a:xfrm>
            <a:off x="1773949" y="1329827"/>
            <a:ext cx="2300394" cy="229526"/>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AF6D625-AF8C-4654-9941-60984A79A8F5}"/>
              </a:ext>
            </a:extLst>
          </p:cNvPr>
          <p:cNvCxnSpPr>
            <a:cxnSpLocks/>
            <a:stCxn id="10" idx="6"/>
            <a:endCxn id="20" idx="2"/>
          </p:cNvCxnSpPr>
          <p:nvPr/>
        </p:nvCxnSpPr>
        <p:spPr>
          <a:xfrm>
            <a:off x="3262456" y="2805992"/>
            <a:ext cx="811889" cy="44559"/>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066AEDD-1889-49F0-A2CA-523EB0576F4A}"/>
              </a:ext>
            </a:extLst>
          </p:cNvPr>
          <p:cNvCxnSpPr>
            <a:cxnSpLocks/>
            <a:stCxn id="10" idx="4"/>
            <a:endCxn id="23" idx="2"/>
          </p:cNvCxnSpPr>
          <p:nvPr/>
        </p:nvCxnSpPr>
        <p:spPr>
          <a:xfrm flipV="1">
            <a:off x="1773949" y="4151640"/>
            <a:ext cx="2300394" cy="130516"/>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DD220363-5B58-4134-8CA9-3869B627E44D}"/>
              </a:ext>
            </a:extLst>
          </p:cNvPr>
          <p:cNvGrpSpPr/>
          <p:nvPr/>
        </p:nvGrpSpPr>
        <p:grpSpPr>
          <a:xfrm>
            <a:off x="4074343" y="1199312"/>
            <a:ext cx="720080" cy="720081"/>
            <a:chOff x="3995936" y="1495373"/>
            <a:chExt cx="720080" cy="720080"/>
          </a:xfrm>
        </p:grpSpPr>
        <p:sp>
          <p:nvSpPr>
            <p:cNvPr id="16" name="椭圆 15">
              <a:extLst>
                <a:ext uri="{FF2B5EF4-FFF2-40B4-BE49-F238E27FC236}">
                  <a16:creationId xmlns:a16="http://schemas.microsoft.com/office/drawing/2014/main" id="{3F4DE40A-BDC9-44D0-B278-D3501A6F15DE}"/>
                </a:ext>
              </a:extLst>
            </p:cNvPr>
            <p:cNvSpPr/>
            <p:nvPr/>
          </p:nvSpPr>
          <p:spPr>
            <a:xfrm>
              <a:off x="3995936" y="1495373"/>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7" name="TextBox 9">
              <a:extLst>
                <a:ext uri="{FF2B5EF4-FFF2-40B4-BE49-F238E27FC236}">
                  <a16:creationId xmlns:a16="http://schemas.microsoft.com/office/drawing/2014/main" id="{AED3EEBB-F0A2-4B97-B53D-EF364F1775DB}"/>
                </a:ext>
              </a:extLst>
            </p:cNvPr>
            <p:cNvSpPr txBox="1"/>
            <p:nvPr/>
          </p:nvSpPr>
          <p:spPr>
            <a:xfrm>
              <a:off x="4061545" y="1624511"/>
              <a:ext cx="604653" cy="523219"/>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D932D2A2-1105-4FB7-B710-AB21D8F04E22}"/>
              </a:ext>
            </a:extLst>
          </p:cNvPr>
          <p:cNvGrpSpPr/>
          <p:nvPr/>
        </p:nvGrpSpPr>
        <p:grpSpPr>
          <a:xfrm>
            <a:off x="4074345" y="2490511"/>
            <a:ext cx="720080" cy="720080"/>
            <a:chOff x="3995936" y="2786571"/>
            <a:chExt cx="720080" cy="720080"/>
          </a:xfrm>
        </p:grpSpPr>
        <p:sp>
          <p:nvSpPr>
            <p:cNvPr id="20" name="椭圆 19">
              <a:extLst>
                <a:ext uri="{FF2B5EF4-FFF2-40B4-BE49-F238E27FC236}">
                  <a16:creationId xmlns:a16="http://schemas.microsoft.com/office/drawing/2014/main" id="{473B6372-10DF-437E-BF5B-164B07EC8B1C}"/>
                </a:ext>
              </a:extLst>
            </p:cNvPr>
            <p:cNvSpPr/>
            <p:nvPr/>
          </p:nvSpPr>
          <p:spPr>
            <a:xfrm>
              <a:off x="3995936" y="2786571"/>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1" name="TextBox 12">
              <a:extLst>
                <a:ext uri="{FF2B5EF4-FFF2-40B4-BE49-F238E27FC236}">
                  <a16:creationId xmlns:a16="http://schemas.microsoft.com/office/drawing/2014/main" id="{98637BFB-1B6A-4407-837E-E65CEB6F7FA7}"/>
                </a:ext>
              </a:extLst>
            </p:cNvPr>
            <p:cNvSpPr txBox="1"/>
            <p:nvPr/>
          </p:nvSpPr>
          <p:spPr>
            <a:xfrm>
              <a:off x="4061543" y="2920654"/>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888FCC62-EB4C-438A-87C4-4BDDD937F67A}"/>
              </a:ext>
            </a:extLst>
          </p:cNvPr>
          <p:cNvGrpSpPr/>
          <p:nvPr/>
        </p:nvGrpSpPr>
        <p:grpSpPr>
          <a:xfrm>
            <a:off x="4074343" y="3791600"/>
            <a:ext cx="720080" cy="720080"/>
            <a:chOff x="3995936" y="4087662"/>
            <a:chExt cx="720080" cy="720080"/>
          </a:xfrm>
        </p:grpSpPr>
        <p:sp>
          <p:nvSpPr>
            <p:cNvPr id="23" name="椭圆 22">
              <a:extLst>
                <a:ext uri="{FF2B5EF4-FFF2-40B4-BE49-F238E27FC236}">
                  <a16:creationId xmlns:a16="http://schemas.microsoft.com/office/drawing/2014/main" id="{E486D4E1-203C-4502-BD07-0E61D9C33CDF}"/>
                </a:ext>
              </a:extLst>
            </p:cNvPr>
            <p:cNvSpPr/>
            <p:nvPr/>
          </p:nvSpPr>
          <p:spPr>
            <a:xfrm>
              <a:off x="3995936" y="4087662"/>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4" name="TextBox 15">
              <a:extLst>
                <a:ext uri="{FF2B5EF4-FFF2-40B4-BE49-F238E27FC236}">
                  <a16:creationId xmlns:a16="http://schemas.microsoft.com/office/drawing/2014/main" id="{DEFED824-0DFB-4DEA-B5BF-EE34720F79D0}"/>
                </a:ext>
              </a:extLst>
            </p:cNvPr>
            <p:cNvSpPr txBox="1"/>
            <p:nvPr/>
          </p:nvSpPr>
          <p:spPr>
            <a:xfrm>
              <a:off x="4061545" y="4216800"/>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25" name="TextBox 16">
            <a:extLst>
              <a:ext uri="{FF2B5EF4-FFF2-40B4-BE49-F238E27FC236}">
                <a16:creationId xmlns:a16="http://schemas.microsoft.com/office/drawing/2014/main" id="{43C3FB48-9B67-4844-89DD-7E66E1552480}"/>
              </a:ext>
            </a:extLst>
          </p:cNvPr>
          <p:cNvSpPr txBox="1"/>
          <p:nvPr/>
        </p:nvSpPr>
        <p:spPr bwMode="auto">
          <a:xfrm>
            <a:off x="4980191" y="1487344"/>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功能连接</a:t>
            </a:r>
            <a:r>
              <a:rPr lang="zh-CN" altLang="zh-CN" sz="1200" dirty="0">
                <a:solidFill>
                  <a:schemeClr val="tx1">
                    <a:lumMod val="95000"/>
                    <a:lumOff val="5000"/>
                  </a:schemeClr>
                </a:solidFill>
                <a:latin typeface="微软雅黑" pitchFamily="34" charset="-122"/>
                <a:ea typeface="微软雅黑" pitchFamily="34" charset="-122"/>
              </a:rPr>
              <a:t>被证明是一种客观</a:t>
            </a:r>
            <a:r>
              <a:rPr lang="zh-CN" altLang="en-US" sz="1200" dirty="0">
                <a:solidFill>
                  <a:schemeClr val="tx1">
                    <a:lumMod val="95000"/>
                    <a:lumOff val="5000"/>
                  </a:schemeClr>
                </a:solidFill>
                <a:latin typeface="微软雅黑" pitchFamily="34" charset="-122"/>
                <a:ea typeface="微软雅黑" pitchFamily="34" charset="-122"/>
              </a:rPr>
              <a:t>的脑</a:t>
            </a:r>
            <a:r>
              <a:rPr lang="zh-CN" altLang="zh-CN" sz="1200" dirty="0">
                <a:solidFill>
                  <a:schemeClr val="tx1">
                    <a:lumMod val="95000"/>
                    <a:lumOff val="5000"/>
                  </a:schemeClr>
                </a:solidFill>
                <a:latin typeface="微软雅黑" pitchFamily="34" charset="-122"/>
                <a:ea typeface="微软雅黑" pitchFamily="34" charset="-122"/>
              </a:rPr>
              <a:t>活动的指标</a:t>
            </a:r>
            <a:endParaRPr lang="en-US" altLang="zh-CN" sz="1200" dirty="0">
              <a:solidFill>
                <a:schemeClr val="tx1">
                  <a:lumMod val="95000"/>
                  <a:lumOff val="5000"/>
                </a:schemeClr>
              </a:solidFill>
              <a:latin typeface="微软雅黑" pitchFamily="34" charset="-122"/>
              <a:ea typeface="微软雅黑" pitchFamily="34" charset="-122"/>
            </a:endParaRPr>
          </a:p>
          <a:p>
            <a:pPr>
              <a:lnSpc>
                <a:spcPct val="150000"/>
              </a:lnSpc>
            </a:pP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26" name="矩形 25">
            <a:extLst>
              <a:ext uri="{FF2B5EF4-FFF2-40B4-BE49-F238E27FC236}">
                <a16:creationId xmlns:a16="http://schemas.microsoft.com/office/drawing/2014/main" id="{8A463A72-65BC-4C23-934C-B6103CE3CF3E}"/>
              </a:ext>
            </a:extLst>
          </p:cNvPr>
          <p:cNvSpPr/>
          <p:nvPr/>
        </p:nvSpPr>
        <p:spPr bwMode="auto">
          <a:xfrm>
            <a:off x="4994556" y="1121278"/>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客观</a:t>
            </a:r>
          </a:p>
        </p:txBody>
      </p:sp>
      <p:sp>
        <p:nvSpPr>
          <p:cNvPr id="27" name="TextBox 18">
            <a:extLst>
              <a:ext uri="{FF2B5EF4-FFF2-40B4-BE49-F238E27FC236}">
                <a16:creationId xmlns:a16="http://schemas.microsoft.com/office/drawing/2014/main" id="{BAB9ADD5-0484-437A-8013-EFF55237B04C}"/>
              </a:ext>
            </a:extLst>
          </p:cNvPr>
          <p:cNvSpPr txBox="1"/>
          <p:nvPr/>
        </p:nvSpPr>
        <p:spPr bwMode="auto">
          <a:xfrm>
            <a:off x="5007182" y="2717506"/>
            <a:ext cx="3546569" cy="336695"/>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功能连接</a:t>
            </a:r>
            <a:r>
              <a:rPr lang="zh-CN" altLang="zh-CN" sz="1200" dirty="0">
                <a:solidFill>
                  <a:schemeClr val="tx1">
                    <a:lumMod val="95000"/>
                    <a:lumOff val="5000"/>
                  </a:schemeClr>
                </a:solidFill>
                <a:latin typeface="微软雅黑" pitchFamily="34" charset="-122"/>
                <a:ea typeface="微软雅黑" pitchFamily="34" charset="-122"/>
              </a:rPr>
              <a:t>被证明</a:t>
            </a:r>
            <a:r>
              <a:rPr lang="zh-CN" altLang="en-US" sz="1200" dirty="0">
                <a:solidFill>
                  <a:schemeClr val="tx1">
                    <a:lumMod val="95000"/>
                    <a:lumOff val="5000"/>
                  </a:schemeClr>
                </a:solidFill>
                <a:latin typeface="微软雅黑" pitchFamily="34" charset="-122"/>
                <a:ea typeface="微软雅黑" pitchFamily="34" charset="-122"/>
              </a:rPr>
              <a:t>在不同时间点上是稳定的</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28" name="矩形 27">
            <a:extLst>
              <a:ext uri="{FF2B5EF4-FFF2-40B4-BE49-F238E27FC236}">
                <a16:creationId xmlns:a16="http://schemas.microsoft.com/office/drawing/2014/main" id="{9D754206-04DE-49FA-AD5D-0F0B381D9479}"/>
              </a:ext>
            </a:extLst>
          </p:cNvPr>
          <p:cNvSpPr/>
          <p:nvPr/>
        </p:nvSpPr>
        <p:spPr bwMode="auto">
          <a:xfrm>
            <a:off x="5021547" y="2351440"/>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稳定</a:t>
            </a:r>
          </a:p>
        </p:txBody>
      </p:sp>
      <p:sp>
        <p:nvSpPr>
          <p:cNvPr id="29" name="TextBox 20">
            <a:extLst>
              <a:ext uri="{FF2B5EF4-FFF2-40B4-BE49-F238E27FC236}">
                <a16:creationId xmlns:a16="http://schemas.microsoft.com/office/drawing/2014/main" id="{D8FA594B-4A12-4ADF-B8A4-2E307DC6B91E}"/>
              </a:ext>
            </a:extLst>
          </p:cNvPr>
          <p:cNvSpPr txBox="1"/>
          <p:nvPr/>
        </p:nvSpPr>
        <p:spPr bwMode="auto">
          <a:xfrm>
            <a:off x="5025359" y="4013651"/>
            <a:ext cx="3546569" cy="336695"/>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功能连接计算非常简单：</a:t>
            </a:r>
            <a:r>
              <a:rPr lang="en-US" altLang="zh-CN" sz="1200" dirty="0">
                <a:solidFill>
                  <a:schemeClr val="tx1">
                    <a:lumMod val="95000"/>
                    <a:lumOff val="5000"/>
                  </a:schemeClr>
                </a:solidFill>
                <a:latin typeface="微软雅黑" pitchFamily="34" charset="-122"/>
                <a:ea typeface="微软雅黑" pitchFamily="34" charset="-122"/>
              </a:rPr>
              <a:t>Pearson</a:t>
            </a:r>
            <a:r>
              <a:rPr lang="zh-CN" altLang="en-US" sz="1200" dirty="0">
                <a:solidFill>
                  <a:schemeClr val="tx1">
                    <a:lumMod val="95000"/>
                    <a:lumOff val="5000"/>
                  </a:schemeClr>
                </a:solidFill>
                <a:latin typeface="微软雅黑" pitchFamily="34" charset="-122"/>
                <a:ea typeface="微软雅黑" pitchFamily="34" charset="-122"/>
              </a:rPr>
              <a:t>相关系数</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30" name="矩形 29">
            <a:extLst>
              <a:ext uri="{FF2B5EF4-FFF2-40B4-BE49-F238E27FC236}">
                <a16:creationId xmlns:a16="http://schemas.microsoft.com/office/drawing/2014/main" id="{3CCFED5F-48FF-48CF-A5C9-DEC4A9D210A4}"/>
              </a:ext>
            </a:extLst>
          </p:cNvPr>
          <p:cNvSpPr/>
          <p:nvPr/>
        </p:nvSpPr>
        <p:spPr bwMode="auto">
          <a:xfrm>
            <a:off x="5039724" y="3647584"/>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简单</a:t>
            </a:r>
          </a:p>
        </p:txBody>
      </p:sp>
      <p:pic>
        <p:nvPicPr>
          <p:cNvPr id="6" name="Picture 4" descr="D:\WorkStation_2018\开题\微信图片_20190618194847.tif">
            <a:extLst>
              <a:ext uri="{FF2B5EF4-FFF2-40B4-BE49-F238E27FC236}">
                <a16:creationId xmlns:a16="http://schemas.microsoft.com/office/drawing/2014/main" id="{C41E1C96-2FAB-4C5E-9ABC-B6840E2E5A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304" y="2213450"/>
            <a:ext cx="815954" cy="93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 descr="D:\WorkStation_2018\开题\图片2副本.tif">
            <a:extLst>
              <a:ext uri="{FF2B5EF4-FFF2-40B4-BE49-F238E27FC236}">
                <a16:creationId xmlns:a16="http://schemas.microsoft.com/office/drawing/2014/main" id="{4D4E2471-DF26-4A3D-BB97-EAA4F421D9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7624" y="2067694"/>
            <a:ext cx="1803871" cy="1304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 descr="D:\WorkStation_2018\开题\Figure_2.png">
            <a:extLst>
              <a:ext uri="{FF2B5EF4-FFF2-40B4-BE49-F238E27FC236}">
                <a16:creationId xmlns:a16="http://schemas.microsoft.com/office/drawing/2014/main" id="{C349BD56-3047-4C41-B0BE-58CCC3588C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3381627"/>
            <a:ext cx="1152128" cy="75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1">
            <a:extLst>
              <a:ext uri="{FF2B5EF4-FFF2-40B4-BE49-F238E27FC236}">
                <a16:creationId xmlns:a16="http://schemas.microsoft.com/office/drawing/2014/main" id="{3B05FE0C-87F3-4DE8-814E-EE38F678914A}"/>
              </a:ext>
            </a:extLst>
          </p:cNvPr>
          <p:cNvSpPr>
            <a:spLocks noChangeArrowheads="1"/>
          </p:cNvSpPr>
          <p:nvPr/>
        </p:nvSpPr>
        <p:spPr bwMode="auto">
          <a:xfrm>
            <a:off x="1294865" y="969358"/>
            <a:ext cx="1440160" cy="31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charset="0"/>
              <a:buNone/>
            </a:pPr>
            <a:r>
              <a:rPr lang="zh-CN" altLang="en-US" sz="1600" dirty="0">
                <a:latin typeface="微软雅黑" pitchFamily="34" charset="-122"/>
                <a:ea typeface="微软雅黑" pitchFamily="34" charset="-122"/>
              </a:rPr>
              <a:t>功能连接</a:t>
            </a: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316327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4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7" presetClass="entr" presetSubtype="1" fill="hold" grpId="0" nodeType="afterEffect">
                                  <p:stCondLst>
                                    <p:cond delay="0"/>
                                  </p:stCondLst>
                                  <p:iterate type="lt">
                                    <p:tmPct val="40000"/>
                                  </p:iterate>
                                  <p:childTnLst>
                                    <p:set>
                                      <p:cBhvr>
                                        <p:cTn id="25" dur="1" fill="hold">
                                          <p:stCondLst>
                                            <p:cond delay="0"/>
                                          </p:stCondLst>
                                        </p:cTn>
                                        <p:tgtEl>
                                          <p:spTgt spid="26"/>
                                        </p:tgtEl>
                                        <p:attrNameLst>
                                          <p:attrName>style.visibility</p:attrName>
                                        </p:attrNameLst>
                                      </p:cBhvr>
                                      <p:to>
                                        <p:strVal val="visible"/>
                                      </p:to>
                                    </p:set>
                                    <p:anim calcmode="lin" valueType="num">
                                      <p:cBhvr>
                                        <p:cTn id="26" dur="250" fill="hold"/>
                                        <p:tgtEl>
                                          <p:spTgt spid="26"/>
                                        </p:tgtEl>
                                        <p:attrNameLst>
                                          <p:attrName>ppt_x</p:attrName>
                                        </p:attrNameLst>
                                      </p:cBhvr>
                                      <p:tavLst>
                                        <p:tav tm="0">
                                          <p:val>
                                            <p:strVal val="#ppt_x"/>
                                          </p:val>
                                        </p:tav>
                                        <p:tav tm="100000">
                                          <p:val>
                                            <p:strVal val="#ppt_x"/>
                                          </p:val>
                                        </p:tav>
                                      </p:tavLst>
                                    </p:anim>
                                    <p:anim calcmode="lin" valueType="num">
                                      <p:cBhvr>
                                        <p:cTn id="27" dur="250" fill="hold"/>
                                        <p:tgtEl>
                                          <p:spTgt spid="26"/>
                                        </p:tgtEl>
                                        <p:attrNameLst>
                                          <p:attrName>ppt_y</p:attrName>
                                        </p:attrNameLst>
                                      </p:cBhvr>
                                      <p:tavLst>
                                        <p:tav tm="0">
                                          <p:val>
                                            <p:strVal val="#ppt_y-#ppt_h/2"/>
                                          </p:val>
                                        </p:tav>
                                        <p:tav tm="100000">
                                          <p:val>
                                            <p:strVal val="#ppt_y"/>
                                          </p:val>
                                        </p:tav>
                                      </p:tavLst>
                                    </p:anim>
                                    <p:anim calcmode="lin" valueType="num">
                                      <p:cBhvr>
                                        <p:cTn id="28" dur="250" fill="hold"/>
                                        <p:tgtEl>
                                          <p:spTgt spid="26"/>
                                        </p:tgtEl>
                                        <p:attrNameLst>
                                          <p:attrName>ppt_w</p:attrName>
                                        </p:attrNameLst>
                                      </p:cBhvr>
                                      <p:tavLst>
                                        <p:tav tm="0">
                                          <p:val>
                                            <p:strVal val="#ppt_w"/>
                                          </p:val>
                                        </p:tav>
                                        <p:tav tm="100000">
                                          <p:val>
                                            <p:strVal val="#ppt_w"/>
                                          </p:val>
                                        </p:tav>
                                      </p:tavLst>
                                    </p:anim>
                                    <p:anim calcmode="lin" valueType="num">
                                      <p:cBhvr>
                                        <p:cTn id="29" dur="250" fill="hold"/>
                                        <p:tgtEl>
                                          <p:spTgt spid="26"/>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4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
                            </p:stCondLst>
                            <p:childTnLst>
                              <p:par>
                                <p:cTn id="45" presetID="17" presetClass="entr" presetSubtype="1" fill="hold" grpId="0" nodeType="afterEffect">
                                  <p:stCondLst>
                                    <p:cond delay="0"/>
                                  </p:stCondLst>
                                  <p:iterate type="lt">
                                    <p:tmPct val="40000"/>
                                  </p:iterate>
                                  <p:childTnLst>
                                    <p:set>
                                      <p:cBhvr>
                                        <p:cTn id="46" dur="1" fill="hold">
                                          <p:stCondLst>
                                            <p:cond delay="0"/>
                                          </p:stCondLst>
                                        </p:cTn>
                                        <p:tgtEl>
                                          <p:spTgt spid="28"/>
                                        </p:tgtEl>
                                        <p:attrNameLst>
                                          <p:attrName>style.visibility</p:attrName>
                                        </p:attrNameLst>
                                      </p:cBhvr>
                                      <p:to>
                                        <p:strVal val="visible"/>
                                      </p:to>
                                    </p:set>
                                    <p:anim calcmode="lin" valueType="num">
                                      <p:cBhvr>
                                        <p:cTn id="47" dur="250" fill="hold"/>
                                        <p:tgtEl>
                                          <p:spTgt spid="28"/>
                                        </p:tgtEl>
                                        <p:attrNameLst>
                                          <p:attrName>ppt_x</p:attrName>
                                        </p:attrNameLst>
                                      </p:cBhvr>
                                      <p:tavLst>
                                        <p:tav tm="0">
                                          <p:val>
                                            <p:strVal val="#ppt_x"/>
                                          </p:val>
                                        </p:tav>
                                        <p:tav tm="100000">
                                          <p:val>
                                            <p:strVal val="#ppt_x"/>
                                          </p:val>
                                        </p:tav>
                                      </p:tavLst>
                                    </p:anim>
                                    <p:anim calcmode="lin" valueType="num">
                                      <p:cBhvr>
                                        <p:cTn id="48" dur="250" fill="hold"/>
                                        <p:tgtEl>
                                          <p:spTgt spid="28"/>
                                        </p:tgtEl>
                                        <p:attrNameLst>
                                          <p:attrName>ppt_y</p:attrName>
                                        </p:attrNameLst>
                                      </p:cBhvr>
                                      <p:tavLst>
                                        <p:tav tm="0">
                                          <p:val>
                                            <p:strVal val="#ppt_y-#ppt_h/2"/>
                                          </p:val>
                                        </p:tav>
                                        <p:tav tm="100000">
                                          <p:val>
                                            <p:strVal val="#ppt_y"/>
                                          </p:val>
                                        </p:tav>
                                      </p:tavLst>
                                    </p:anim>
                                    <p:anim calcmode="lin" valueType="num">
                                      <p:cBhvr>
                                        <p:cTn id="49" dur="250" fill="hold"/>
                                        <p:tgtEl>
                                          <p:spTgt spid="28"/>
                                        </p:tgtEl>
                                        <p:attrNameLst>
                                          <p:attrName>ppt_w</p:attrName>
                                        </p:attrNameLst>
                                      </p:cBhvr>
                                      <p:tavLst>
                                        <p:tav tm="0">
                                          <p:val>
                                            <p:strVal val="#ppt_w"/>
                                          </p:val>
                                        </p:tav>
                                        <p:tav tm="100000">
                                          <p:val>
                                            <p:strVal val="#ppt_w"/>
                                          </p:val>
                                        </p:tav>
                                      </p:tavLst>
                                    </p:anim>
                                    <p:anim calcmode="lin" valueType="num">
                                      <p:cBhvr>
                                        <p:cTn id="50" dur="250" fill="hold"/>
                                        <p:tgtEl>
                                          <p:spTgt spid="28"/>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4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par>
                          <p:cTn id="65" fill="hold">
                            <p:stCondLst>
                              <p:cond delay="500"/>
                            </p:stCondLst>
                            <p:childTnLst>
                              <p:par>
                                <p:cTn id="66" presetID="17" presetClass="entr" presetSubtype="1" fill="hold" grpId="0" nodeType="afterEffect">
                                  <p:stCondLst>
                                    <p:cond delay="0"/>
                                  </p:stCondLst>
                                  <p:iterate type="lt">
                                    <p:tmPct val="40000"/>
                                  </p:iterate>
                                  <p:childTnLst>
                                    <p:set>
                                      <p:cBhvr>
                                        <p:cTn id="67" dur="1" fill="hold">
                                          <p:stCondLst>
                                            <p:cond delay="0"/>
                                          </p:stCondLst>
                                        </p:cTn>
                                        <p:tgtEl>
                                          <p:spTgt spid="30"/>
                                        </p:tgtEl>
                                        <p:attrNameLst>
                                          <p:attrName>style.visibility</p:attrName>
                                        </p:attrNameLst>
                                      </p:cBhvr>
                                      <p:to>
                                        <p:strVal val="visible"/>
                                      </p:to>
                                    </p:set>
                                    <p:anim calcmode="lin" valueType="num">
                                      <p:cBhvr>
                                        <p:cTn id="68" dur="250" fill="hold"/>
                                        <p:tgtEl>
                                          <p:spTgt spid="30"/>
                                        </p:tgtEl>
                                        <p:attrNameLst>
                                          <p:attrName>ppt_x</p:attrName>
                                        </p:attrNameLst>
                                      </p:cBhvr>
                                      <p:tavLst>
                                        <p:tav tm="0">
                                          <p:val>
                                            <p:strVal val="#ppt_x"/>
                                          </p:val>
                                        </p:tav>
                                        <p:tav tm="100000">
                                          <p:val>
                                            <p:strVal val="#ppt_x"/>
                                          </p:val>
                                        </p:tav>
                                      </p:tavLst>
                                    </p:anim>
                                    <p:anim calcmode="lin" valueType="num">
                                      <p:cBhvr>
                                        <p:cTn id="69" dur="250" fill="hold"/>
                                        <p:tgtEl>
                                          <p:spTgt spid="30"/>
                                        </p:tgtEl>
                                        <p:attrNameLst>
                                          <p:attrName>ppt_y</p:attrName>
                                        </p:attrNameLst>
                                      </p:cBhvr>
                                      <p:tavLst>
                                        <p:tav tm="0">
                                          <p:val>
                                            <p:strVal val="#ppt_y-#ppt_h/2"/>
                                          </p:val>
                                        </p:tav>
                                        <p:tav tm="100000">
                                          <p:val>
                                            <p:strVal val="#ppt_y"/>
                                          </p:val>
                                        </p:tav>
                                      </p:tavLst>
                                    </p:anim>
                                    <p:anim calcmode="lin" valueType="num">
                                      <p:cBhvr>
                                        <p:cTn id="70" dur="250" fill="hold"/>
                                        <p:tgtEl>
                                          <p:spTgt spid="30"/>
                                        </p:tgtEl>
                                        <p:attrNameLst>
                                          <p:attrName>ppt_w</p:attrName>
                                        </p:attrNameLst>
                                      </p:cBhvr>
                                      <p:tavLst>
                                        <p:tav tm="0">
                                          <p:val>
                                            <p:strVal val="#ppt_w"/>
                                          </p:val>
                                        </p:tav>
                                        <p:tav tm="100000">
                                          <p:val>
                                            <p:strVal val="#ppt_w"/>
                                          </p:val>
                                        </p:tav>
                                      </p:tavLst>
                                    </p:anim>
                                    <p:anim calcmode="lin" valueType="num">
                                      <p:cBhvr>
                                        <p:cTn id="71"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barn(inVertical)">
                                      <p:cBhvr>
                                        <p:cTn id="8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p:bldP spid="26" grpId="0"/>
      <p:bldP spid="27" grpId="0"/>
      <p:bldP spid="28" grpId="0"/>
      <p:bldP spid="29" grpId="0"/>
      <p:bldP spid="30"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52536" y="51470"/>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65869"/>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动态功能连接</a:t>
              </a:r>
            </a:p>
          </p:txBody>
        </p:sp>
      </p:grpSp>
      <p:sp>
        <p:nvSpPr>
          <p:cNvPr id="10" name="椭圆 9">
            <a:extLst>
              <a:ext uri="{FF2B5EF4-FFF2-40B4-BE49-F238E27FC236}">
                <a16:creationId xmlns:a16="http://schemas.microsoft.com/office/drawing/2014/main" id="{65826455-1CAC-4AC6-9810-CA4CF2E75B3C}"/>
              </a:ext>
            </a:extLst>
          </p:cNvPr>
          <p:cNvSpPr/>
          <p:nvPr/>
        </p:nvSpPr>
        <p:spPr>
          <a:xfrm>
            <a:off x="285442" y="1329827"/>
            <a:ext cx="2977014" cy="2952329"/>
          </a:xfrm>
          <a:prstGeom prst="ellipse">
            <a:avLst/>
          </a:prstGeom>
          <a:noFill/>
          <a:ln cmpd="sng">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cxnSp>
        <p:nvCxnSpPr>
          <p:cNvPr id="12" name="直接连接符 11">
            <a:extLst>
              <a:ext uri="{FF2B5EF4-FFF2-40B4-BE49-F238E27FC236}">
                <a16:creationId xmlns:a16="http://schemas.microsoft.com/office/drawing/2014/main" id="{D74E6FD9-86DF-49B2-A384-39CA196ED725}"/>
              </a:ext>
            </a:extLst>
          </p:cNvPr>
          <p:cNvCxnSpPr>
            <a:cxnSpLocks/>
            <a:stCxn id="10" idx="0"/>
            <a:endCxn id="16" idx="2"/>
          </p:cNvCxnSpPr>
          <p:nvPr/>
        </p:nvCxnSpPr>
        <p:spPr>
          <a:xfrm>
            <a:off x="1773949" y="1329827"/>
            <a:ext cx="2300394" cy="229526"/>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AF6D625-AF8C-4654-9941-60984A79A8F5}"/>
              </a:ext>
            </a:extLst>
          </p:cNvPr>
          <p:cNvCxnSpPr>
            <a:cxnSpLocks/>
            <a:stCxn id="10" idx="6"/>
            <a:endCxn id="20" idx="2"/>
          </p:cNvCxnSpPr>
          <p:nvPr/>
        </p:nvCxnSpPr>
        <p:spPr>
          <a:xfrm>
            <a:off x="3262456" y="2805992"/>
            <a:ext cx="811889" cy="44559"/>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066AEDD-1889-49F0-A2CA-523EB0576F4A}"/>
              </a:ext>
            </a:extLst>
          </p:cNvPr>
          <p:cNvCxnSpPr>
            <a:cxnSpLocks/>
            <a:stCxn id="10" idx="4"/>
            <a:endCxn id="23" idx="2"/>
          </p:cNvCxnSpPr>
          <p:nvPr/>
        </p:nvCxnSpPr>
        <p:spPr>
          <a:xfrm flipV="1">
            <a:off x="1773949" y="4151640"/>
            <a:ext cx="2300394" cy="130516"/>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DD220363-5B58-4134-8CA9-3869B627E44D}"/>
              </a:ext>
            </a:extLst>
          </p:cNvPr>
          <p:cNvGrpSpPr/>
          <p:nvPr/>
        </p:nvGrpSpPr>
        <p:grpSpPr>
          <a:xfrm>
            <a:off x="4074343" y="1199312"/>
            <a:ext cx="720080" cy="720081"/>
            <a:chOff x="3995936" y="1495373"/>
            <a:chExt cx="720080" cy="720080"/>
          </a:xfrm>
        </p:grpSpPr>
        <p:sp>
          <p:nvSpPr>
            <p:cNvPr id="16" name="椭圆 15">
              <a:extLst>
                <a:ext uri="{FF2B5EF4-FFF2-40B4-BE49-F238E27FC236}">
                  <a16:creationId xmlns:a16="http://schemas.microsoft.com/office/drawing/2014/main" id="{3F4DE40A-BDC9-44D0-B278-D3501A6F15DE}"/>
                </a:ext>
              </a:extLst>
            </p:cNvPr>
            <p:cNvSpPr/>
            <p:nvPr/>
          </p:nvSpPr>
          <p:spPr>
            <a:xfrm>
              <a:off x="3995936" y="1495373"/>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7" name="TextBox 9">
              <a:extLst>
                <a:ext uri="{FF2B5EF4-FFF2-40B4-BE49-F238E27FC236}">
                  <a16:creationId xmlns:a16="http://schemas.microsoft.com/office/drawing/2014/main" id="{AED3EEBB-F0A2-4B97-B53D-EF364F1775DB}"/>
                </a:ext>
              </a:extLst>
            </p:cNvPr>
            <p:cNvSpPr txBox="1"/>
            <p:nvPr/>
          </p:nvSpPr>
          <p:spPr>
            <a:xfrm>
              <a:off x="4061545" y="1624511"/>
              <a:ext cx="604653" cy="523219"/>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D932D2A2-1105-4FB7-B710-AB21D8F04E22}"/>
              </a:ext>
            </a:extLst>
          </p:cNvPr>
          <p:cNvGrpSpPr/>
          <p:nvPr/>
        </p:nvGrpSpPr>
        <p:grpSpPr>
          <a:xfrm>
            <a:off x="4074345" y="2490511"/>
            <a:ext cx="720080" cy="720080"/>
            <a:chOff x="3995936" y="2786571"/>
            <a:chExt cx="720080" cy="720080"/>
          </a:xfrm>
        </p:grpSpPr>
        <p:sp>
          <p:nvSpPr>
            <p:cNvPr id="20" name="椭圆 19">
              <a:extLst>
                <a:ext uri="{FF2B5EF4-FFF2-40B4-BE49-F238E27FC236}">
                  <a16:creationId xmlns:a16="http://schemas.microsoft.com/office/drawing/2014/main" id="{473B6372-10DF-437E-BF5B-164B07EC8B1C}"/>
                </a:ext>
              </a:extLst>
            </p:cNvPr>
            <p:cNvSpPr/>
            <p:nvPr/>
          </p:nvSpPr>
          <p:spPr>
            <a:xfrm>
              <a:off x="3995936" y="2786571"/>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1" name="TextBox 12">
              <a:extLst>
                <a:ext uri="{FF2B5EF4-FFF2-40B4-BE49-F238E27FC236}">
                  <a16:creationId xmlns:a16="http://schemas.microsoft.com/office/drawing/2014/main" id="{98637BFB-1B6A-4407-837E-E65CEB6F7FA7}"/>
                </a:ext>
              </a:extLst>
            </p:cNvPr>
            <p:cNvSpPr txBox="1"/>
            <p:nvPr/>
          </p:nvSpPr>
          <p:spPr>
            <a:xfrm>
              <a:off x="4061543" y="2920654"/>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888FCC62-EB4C-438A-87C4-4BDDD937F67A}"/>
              </a:ext>
            </a:extLst>
          </p:cNvPr>
          <p:cNvGrpSpPr/>
          <p:nvPr/>
        </p:nvGrpSpPr>
        <p:grpSpPr>
          <a:xfrm>
            <a:off x="4074343" y="3791600"/>
            <a:ext cx="720080" cy="720080"/>
            <a:chOff x="3995936" y="4087662"/>
            <a:chExt cx="720080" cy="720080"/>
          </a:xfrm>
        </p:grpSpPr>
        <p:sp>
          <p:nvSpPr>
            <p:cNvPr id="23" name="椭圆 22">
              <a:extLst>
                <a:ext uri="{FF2B5EF4-FFF2-40B4-BE49-F238E27FC236}">
                  <a16:creationId xmlns:a16="http://schemas.microsoft.com/office/drawing/2014/main" id="{E486D4E1-203C-4502-BD07-0E61D9C33CDF}"/>
                </a:ext>
              </a:extLst>
            </p:cNvPr>
            <p:cNvSpPr/>
            <p:nvPr/>
          </p:nvSpPr>
          <p:spPr>
            <a:xfrm>
              <a:off x="3995936" y="4087662"/>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4" name="TextBox 15">
              <a:extLst>
                <a:ext uri="{FF2B5EF4-FFF2-40B4-BE49-F238E27FC236}">
                  <a16:creationId xmlns:a16="http://schemas.microsoft.com/office/drawing/2014/main" id="{DEFED824-0DFB-4DEA-B5BF-EE34720F79D0}"/>
                </a:ext>
              </a:extLst>
            </p:cNvPr>
            <p:cNvSpPr txBox="1"/>
            <p:nvPr/>
          </p:nvSpPr>
          <p:spPr>
            <a:xfrm>
              <a:off x="4061545" y="4216800"/>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25" name="TextBox 16">
            <a:extLst>
              <a:ext uri="{FF2B5EF4-FFF2-40B4-BE49-F238E27FC236}">
                <a16:creationId xmlns:a16="http://schemas.microsoft.com/office/drawing/2014/main" id="{43C3FB48-9B67-4844-89DD-7E66E1552480}"/>
              </a:ext>
            </a:extLst>
          </p:cNvPr>
          <p:cNvSpPr txBox="1"/>
          <p:nvPr/>
        </p:nvSpPr>
        <p:spPr bwMode="auto">
          <a:xfrm>
            <a:off x="4980191" y="1487344"/>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动态功能连接可以反映脑活动更为丰富的信息</a:t>
            </a:r>
            <a:endParaRPr lang="en-US" altLang="zh-CN" sz="1200" dirty="0">
              <a:solidFill>
                <a:schemeClr val="tx1">
                  <a:lumMod val="95000"/>
                  <a:lumOff val="5000"/>
                </a:schemeClr>
              </a:solidFill>
              <a:latin typeface="微软雅黑" pitchFamily="34" charset="-122"/>
              <a:ea typeface="微软雅黑" pitchFamily="34" charset="-122"/>
            </a:endParaRPr>
          </a:p>
          <a:p>
            <a:pPr>
              <a:lnSpc>
                <a:spcPct val="150000"/>
              </a:lnSpc>
            </a:pP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26" name="矩形 25">
            <a:extLst>
              <a:ext uri="{FF2B5EF4-FFF2-40B4-BE49-F238E27FC236}">
                <a16:creationId xmlns:a16="http://schemas.microsoft.com/office/drawing/2014/main" id="{8A463A72-65BC-4C23-934C-B6103CE3CF3E}"/>
              </a:ext>
            </a:extLst>
          </p:cNvPr>
          <p:cNvSpPr/>
          <p:nvPr/>
        </p:nvSpPr>
        <p:spPr bwMode="auto">
          <a:xfrm>
            <a:off x="4994556" y="1121278"/>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信息丰富</a:t>
            </a:r>
          </a:p>
        </p:txBody>
      </p:sp>
      <p:sp>
        <p:nvSpPr>
          <p:cNvPr id="27" name="TextBox 18">
            <a:extLst>
              <a:ext uri="{FF2B5EF4-FFF2-40B4-BE49-F238E27FC236}">
                <a16:creationId xmlns:a16="http://schemas.microsoft.com/office/drawing/2014/main" id="{BAB9ADD5-0484-437A-8013-EFF55237B04C}"/>
              </a:ext>
            </a:extLst>
          </p:cNvPr>
          <p:cNvSpPr txBox="1"/>
          <p:nvPr/>
        </p:nvSpPr>
        <p:spPr bwMode="auto">
          <a:xfrm>
            <a:off x="5007182" y="2717506"/>
            <a:ext cx="3546569" cy="336695"/>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通过聚类等方法可以识别不同的脑认知活动状态</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28" name="矩形 27">
            <a:extLst>
              <a:ext uri="{FF2B5EF4-FFF2-40B4-BE49-F238E27FC236}">
                <a16:creationId xmlns:a16="http://schemas.microsoft.com/office/drawing/2014/main" id="{9D754206-04DE-49FA-AD5D-0F0B381D9479}"/>
              </a:ext>
            </a:extLst>
          </p:cNvPr>
          <p:cNvSpPr/>
          <p:nvPr/>
        </p:nvSpPr>
        <p:spPr bwMode="auto">
          <a:xfrm>
            <a:off x="5021547" y="2351440"/>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可获得脑连接状态</a:t>
            </a:r>
          </a:p>
        </p:txBody>
      </p:sp>
      <p:sp>
        <p:nvSpPr>
          <p:cNvPr id="29" name="TextBox 20">
            <a:extLst>
              <a:ext uri="{FF2B5EF4-FFF2-40B4-BE49-F238E27FC236}">
                <a16:creationId xmlns:a16="http://schemas.microsoft.com/office/drawing/2014/main" id="{D8FA594B-4A12-4ADF-B8A4-2E307DC6B91E}"/>
              </a:ext>
            </a:extLst>
          </p:cNvPr>
          <p:cNvSpPr txBox="1"/>
          <p:nvPr/>
        </p:nvSpPr>
        <p:spPr bwMode="auto">
          <a:xfrm>
            <a:off x="5025359" y="4013651"/>
            <a:ext cx="3546569" cy="336695"/>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不同脑认知活动状态之间的切换信息非常重要</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30" name="矩形 29">
            <a:extLst>
              <a:ext uri="{FF2B5EF4-FFF2-40B4-BE49-F238E27FC236}">
                <a16:creationId xmlns:a16="http://schemas.microsoft.com/office/drawing/2014/main" id="{3CCFED5F-48FF-48CF-A5C9-DEC4A9D210A4}"/>
              </a:ext>
            </a:extLst>
          </p:cNvPr>
          <p:cNvSpPr/>
          <p:nvPr/>
        </p:nvSpPr>
        <p:spPr bwMode="auto">
          <a:xfrm>
            <a:off x="5039724" y="3647584"/>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可获得状态切换信息</a:t>
            </a:r>
          </a:p>
        </p:txBody>
      </p:sp>
      <p:pic>
        <p:nvPicPr>
          <p:cNvPr id="31" name="内容占位符 3" descr="C:\Users\lenovo\Desktop\图片1.tif">
            <a:extLst>
              <a:ext uri="{FF2B5EF4-FFF2-40B4-BE49-F238E27FC236}">
                <a16:creationId xmlns:a16="http://schemas.microsoft.com/office/drawing/2014/main" id="{562A0549-0F90-499F-8232-9C4E795204D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51406" y="2026948"/>
            <a:ext cx="2445085" cy="1579980"/>
          </a:xfrm>
          <a:prstGeom prst="rect">
            <a:avLst/>
          </a:prstGeom>
        </p:spPr>
      </p:pic>
      <p:sp>
        <p:nvSpPr>
          <p:cNvPr id="32" name="矩形 1">
            <a:extLst>
              <a:ext uri="{FF2B5EF4-FFF2-40B4-BE49-F238E27FC236}">
                <a16:creationId xmlns:a16="http://schemas.microsoft.com/office/drawing/2014/main" id="{66CE69BD-6F97-4D2A-8F50-49A0132E204D}"/>
              </a:ext>
            </a:extLst>
          </p:cNvPr>
          <p:cNvSpPr>
            <a:spLocks noChangeArrowheads="1"/>
          </p:cNvSpPr>
          <p:nvPr/>
        </p:nvSpPr>
        <p:spPr bwMode="auto">
          <a:xfrm>
            <a:off x="1053868" y="990054"/>
            <a:ext cx="1440160" cy="31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charset="0"/>
              <a:buNone/>
            </a:pPr>
            <a:r>
              <a:rPr lang="zh-CN" altLang="en-US" sz="1600" dirty="0">
                <a:latin typeface="微软雅黑" pitchFamily="34" charset="-122"/>
                <a:ea typeface="微软雅黑" pitchFamily="34" charset="-122"/>
              </a:rPr>
              <a:t>动态功能连接</a:t>
            </a: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305268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4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7" presetClass="entr" presetSubtype="1" fill="hold" grpId="0" nodeType="afterEffect">
                                  <p:stCondLst>
                                    <p:cond delay="0"/>
                                  </p:stCondLst>
                                  <p:iterate type="lt">
                                    <p:tmPct val="40000"/>
                                  </p:iterate>
                                  <p:childTnLst>
                                    <p:set>
                                      <p:cBhvr>
                                        <p:cTn id="25" dur="1" fill="hold">
                                          <p:stCondLst>
                                            <p:cond delay="0"/>
                                          </p:stCondLst>
                                        </p:cTn>
                                        <p:tgtEl>
                                          <p:spTgt spid="26"/>
                                        </p:tgtEl>
                                        <p:attrNameLst>
                                          <p:attrName>style.visibility</p:attrName>
                                        </p:attrNameLst>
                                      </p:cBhvr>
                                      <p:to>
                                        <p:strVal val="visible"/>
                                      </p:to>
                                    </p:set>
                                    <p:anim calcmode="lin" valueType="num">
                                      <p:cBhvr>
                                        <p:cTn id="26" dur="250" fill="hold"/>
                                        <p:tgtEl>
                                          <p:spTgt spid="26"/>
                                        </p:tgtEl>
                                        <p:attrNameLst>
                                          <p:attrName>ppt_x</p:attrName>
                                        </p:attrNameLst>
                                      </p:cBhvr>
                                      <p:tavLst>
                                        <p:tav tm="0">
                                          <p:val>
                                            <p:strVal val="#ppt_x"/>
                                          </p:val>
                                        </p:tav>
                                        <p:tav tm="100000">
                                          <p:val>
                                            <p:strVal val="#ppt_x"/>
                                          </p:val>
                                        </p:tav>
                                      </p:tavLst>
                                    </p:anim>
                                    <p:anim calcmode="lin" valueType="num">
                                      <p:cBhvr>
                                        <p:cTn id="27" dur="250" fill="hold"/>
                                        <p:tgtEl>
                                          <p:spTgt spid="26"/>
                                        </p:tgtEl>
                                        <p:attrNameLst>
                                          <p:attrName>ppt_y</p:attrName>
                                        </p:attrNameLst>
                                      </p:cBhvr>
                                      <p:tavLst>
                                        <p:tav tm="0">
                                          <p:val>
                                            <p:strVal val="#ppt_y-#ppt_h/2"/>
                                          </p:val>
                                        </p:tav>
                                        <p:tav tm="100000">
                                          <p:val>
                                            <p:strVal val="#ppt_y"/>
                                          </p:val>
                                        </p:tav>
                                      </p:tavLst>
                                    </p:anim>
                                    <p:anim calcmode="lin" valueType="num">
                                      <p:cBhvr>
                                        <p:cTn id="28" dur="250" fill="hold"/>
                                        <p:tgtEl>
                                          <p:spTgt spid="26"/>
                                        </p:tgtEl>
                                        <p:attrNameLst>
                                          <p:attrName>ppt_w</p:attrName>
                                        </p:attrNameLst>
                                      </p:cBhvr>
                                      <p:tavLst>
                                        <p:tav tm="0">
                                          <p:val>
                                            <p:strVal val="#ppt_w"/>
                                          </p:val>
                                        </p:tav>
                                        <p:tav tm="100000">
                                          <p:val>
                                            <p:strVal val="#ppt_w"/>
                                          </p:val>
                                        </p:tav>
                                      </p:tavLst>
                                    </p:anim>
                                    <p:anim calcmode="lin" valueType="num">
                                      <p:cBhvr>
                                        <p:cTn id="29" dur="250" fill="hold"/>
                                        <p:tgtEl>
                                          <p:spTgt spid="26"/>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4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00"/>
                            </p:stCondLst>
                            <p:childTnLst>
                              <p:par>
                                <p:cTn id="45" presetID="17" presetClass="entr" presetSubtype="1" fill="hold" grpId="0" nodeType="afterEffect">
                                  <p:stCondLst>
                                    <p:cond delay="0"/>
                                  </p:stCondLst>
                                  <p:iterate type="lt">
                                    <p:tmPct val="40000"/>
                                  </p:iterate>
                                  <p:childTnLst>
                                    <p:set>
                                      <p:cBhvr>
                                        <p:cTn id="46" dur="1" fill="hold">
                                          <p:stCondLst>
                                            <p:cond delay="0"/>
                                          </p:stCondLst>
                                        </p:cTn>
                                        <p:tgtEl>
                                          <p:spTgt spid="28"/>
                                        </p:tgtEl>
                                        <p:attrNameLst>
                                          <p:attrName>style.visibility</p:attrName>
                                        </p:attrNameLst>
                                      </p:cBhvr>
                                      <p:to>
                                        <p:strVal val="visible"/>
                                      </p:to>
                                    </p:set>
                                    <p:anim calcmode="lin" valueType="num">
                                      <p:cBhvr>
                                        <p:cTn id="47" dur="250" fill="hold"/>
                                        <p:tgtEl>
                                          <p:spTgt spid="28"/>
                                        </p:tgtEl>
                                        <p:attrNameLst>
                                          <p:attrName>ppt_x</p:attrName>
                                        </p:attrNameLst>
                                      </p:cBhvr>
                                      <p:tavLst>
                                        <p:tav tm="0">
                                          <p:val>
                                            <p:strVal val="#ppt_x"/>
                                          </p:val>
                                        </p:tav>
                                        <p:tav tm="100000">
                                          <p:val>
                                            <p:strVal val="#ppt_x"/>
                                          </p:val>
                                        </p:tav>
                                      </p:tavLst>
                                    </p:anim>
                                    <p:anim calcmode="lin" valueType="num">
                                      <p:cBhvr>
                                        <p:cTn id="48" dur="250" fill="hold"/>
                                        <p:tgtEl>
                                          <p:spTgt spid="28"/>
                                        </p:tgtEl>
                                        <p:attrNameLst>
                                          <p:attrName>ppt_y</p:attrName>
                                        </p:attrNameLst>
                                      </p:cBhvr>
                                      <p:tavLst>
                                        <p:tav tm="0">
                                          <p:val>
                                            <p:strVal val="#ppt_y-#ppt_h/2"/>
                                          </p:val>
                                        </p:tav>
                                        <p:tav tm="100000">
                                          <p:val>
                                            <p:strVal val="#ppt_y"/>
                                          </p:val>
                                        </p:tav>
                                      </p:tavLst>
                                    </p:anim>
                                    <p:anim calcmode="lin" valueType="num">
                                      <p:cBhvr>
                                        <p:cTn id="49" dur="250" fill="hold"/>
                                        <p:tgtEl>
                                          <p:spTgt spid="28"/>
                                        </p:tgtEl>
                                        <p:attrNameLst>
                                          <p:attrName>ppt_w</p:attrName>
                                        </p:attrNameLst>
                                      </p:cBhvr>
                                      <p:tavLst>
                                        <p:tav tm="0">
                                          <p:val>
                                            <p:strVal val="#ppt_w"/>
                                          </p:val>
                                        </p:tav>
                                        <p:tav tm="100000">
                                          <p:val>
                                            <p:strVal val="#ppt_w"/>
                                          </p:val>
                                        </p:tav>
                                      </p:tavLst>
                                    </p:anim>
                                    <p:anim calcmode="lin" valueType="num">
                                      <p:cBhvr>
                                        <p:cTn id="50" dur="250" fill="hold"/>
                                        <p:tgtEl>
                                          <p:spTgt spid="28"/>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4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par>
                          <p:cTn id="65" fill="hold">
                            <p:stCondLst>
                              <p:cond delay="500"/>
                            </p:stCondLst>
                            <p:childTnLst>
                              <p:par>
                                <p:cTn id="66" presetID="17" presetClass="entr" presetSubtype="1" fill="hold" grpId="0" nodeType="afterEffect">
                                  <p:stCondLst>
                                    <p:cond delay="0"/>
                                  </p:stCondLst>
                                  <p:iterate type="lt">
                                    <p:tmPct val="40000"/>
                                  </p:iterate>
                                  <p:childTnLst>
                                    <p:set>
                                      <p:cBhvr>
                                        <p:cTn id="67" dur="1" fill="hold">
                                          <p:stCondLst>
                                            <p:cond delay="0"/>
                                          </p:stCondLst>
                                        </p:cTn>
                                        <p:tgtEl>
                                          <p:spTgt spid="30"/>
                                        </p:tgtEl>
                                        <p:attrNameLst>
                                          <p:attrName>style.visibility</p:attrName>
                                        </p:attrNameLst>
                                      </p:cBhvr>
                                      <p:to>
                                        <p:strVal val="visible"/>
                                      </p:to>
                                    </p:set>
                                    <p:anim calcmode="lin" valueType="num">
                                      <p:cBhvr>
                                        <p:cTn id="68" dur="250" fill="hold"/>
                                        <p:tgtEl>
                                          <p:spTgt spid="30"/>
                                        </p:tgtEl>
                                        <p:attrNameLst>
                                          <p:attrName>ppt_x</p:attrName>
                                        </p:attrNameLst>
                                      </p:cBhvr>
                                      <p:tavLst>
                                        <p:tav tm="0">
                                          <p:val>
                                            <p:strVal val="#ppt_x"/>
                                          </p:val>
                                        </p:tav>
                                        <p:tav tm="100000">
                                          <p:val>
                                            <p:strVal val="#ppt_x"/>
                                          </p:val>
                                        </p:tav>
                                      </p:tavLst>
                                    </p:anim>
                                    <p:anim calcmode="lin" valueType="num">
                                      <p:cBhvr>
                                        <p:cTn id="69" dur="250" fill="hold"/>
                                        <p:tgtEl>
                                          <p:spTgt spid="30"/>
                                        </p:tgtEl>
                                        <p:attrNameLst>
                                          <p:attrName>ppt_y</p:attrName>
                                        </p:attrNameLst>
                                      </p:cBhvr>
                                      <p:tavLst>
                                        <p:tav tm="0">
                                          <p:val>
                                            <p:strVal val="#ppt_y-#ppt_h/2"/>
                                          </p:val>
                                        </p:tav>
                                        <p:tav tm="100000">
                                          <p:val>
                                            <p:strVal val="#ppt_y"/>
                                          </p:val>
                                        </p:tav>
                                      </p:tavLst>
                                    </p:anim>
                                    <p:anim calcmode="lin" valueType="num">
                                      <p:cBhvr>
                                        <p:cTn id="70" dur="250" fill="hold"/>
                                        <p:tgtEl>
                                          <p:spTgt spid="30"/>
                                        </p:tgtEl>
                                        <p:attrNameLst>
                                          <p:attrName>ppt_w</p:attrName>
                                        </p:attrNameLst>
                                      </p:cBhvr>
                                      <p:tavLst>
                                        <p:tav tm="0">
                                          <p:val>
                                            <p:strVal val="#ppt_w"/>
                                          </p:val>
                                        </p:tav>
                                        <p:tav tm="100000">
                                          <p:val>
                                            <p:strVal val="#ppt_w"/>
                                          </p:val>
                                        </p:tav>
                                      </p:tavLst>
                                    </p:anim>
                                    <p:anim calcmode="lin" valueType="num">
                                      <p:cBhvr>
                                        <p:cTn id="71" dur="250" fill="hold"/>
                                        <p:tgtEl>
                                          <p:spTgt spid="30"/>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barn(inVertical)">
                                      <p:cBhvr>
                                        <p:cTn id="8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p:bldP spid="26" grpId="0"/>
      <p:bldP spid="27" grpId="0"/>
      <p:bldP spid="28" grpId="0"/>
      <p:bldP spid="29" grpId="0"/>
      <p:bldP spid="30"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以往研究的局限性</a:t>
              </a:r>
            </a:p>
          </p:txBody>
        </p:sp>
      </p:grpSp>
      <p:sp>
        <p:nvSpPr>
          <p:cNvPr id="32" name="椭圆 31">
            <a:extLst>
              <a:ext uri="{FF2B5EF4-FFF2-40B4-BE49-F238E27FC236}">
                <a16:creationId xmlns:a16="http://schemas.microsoft.com/office/drawing/2014/main" id="{66D6FF50-899F-4A7D-BD27-78D267326FDD}"/>
              </a:ext>
            </a:extLst>
          </p:cNvPr>
          <p:cNvSpPr/>
          <p:nvPr/>
        </p:nvSpPr>
        <p:spPr>
          <a:xfrm>
            <a:off x="819429" y="1673902"/>
            <a:ext cx="2363189" cy="2363189"/>
          </a:xfrm>
          <a:prstGeom prst="ellipse">
            <a:avLst/>
          </a:prstGeom>
          <a:solidFill>
            <a:srgbClr val="568D1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3" name="椭圆 32">
            <a:extLst>
              <a:ext uri="{FF2B5EF4-FFF2-40B4-BE49-F238E27FC236}">
                <a16:creationId xmlns:a16="http://schemas.microsoft.com/office/drawing/2014/main" id="{122E5478-F26B-487F-A6C3-CB83DCAF747C}"/>
              </a:ext>
            </a:extLst>
          </p:cNvPr>
          <p:cNvSpPr/>
          <p:nvPr/>
        </p:nvSpPr>
        <p:spPr>
          <a:xfrm>
            <a:off x="704877" y="1559353"/>
            <a:ext cx="2592288" cy="2592288"/>
          </a:xfrm>
          <a:prstGeom prst="ellipse">
            <a:avLst/>
          </a:prstGeom>
          <a:noFill/>
          <a:ln cmpd="sng">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pic>
        <p:nvPicPr>
          <p:cNvPr id="35" name="图片 34">
            <a:extLst>
              <a:ext uri="{FF2B5EF4-FFF2-40B4-BE49-F238E27FC236}">
                <a16:creationId xmlns:a16="http://schemas.microsoft.com/office/drawing/2014/main" id="{551EA0F7-05C0-4EE2-87BE-33B492906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412" y="2207425"/>
            <a:ext cx="914667" cy="1286251"/>
          </a:xfrm>
          <a:prstGeom prst="rect">
            <a:avLst/>
          </a:prstGeom>
        </p:spPr>
      </p:pic>
      <p:cxnSp>
        <p:nvCxnSpPr>
          <p:cNvPr id="36" name="直接连接符 35">
            <a:extLst>
              <a:ext uri="{FF2B5EF4-FFF2-40B4-BE49-F238E27FC236}">
                <a16:creationId xmlns:a16="http://schemas.microsoft.com/office/drawing/2014/main" id="{E130D0A9-5911-4962-9E76-75D062A908DD}"/>
              </a:ext>
            </a:extLst>
          </p:cNvPr>
          <p:cNvCxnSpPr>
            <a:stCxn id="33" idx="0"/>
            <a:endCxn id="45" idx="2"/>
          </p:cNvCxnSpPr>
          <p:nvPr/>
        </p:nvCxnSpPr>
        <p:spPr>
          <a:xfrm>
            <a:off x="2001021" y="1559353"/>
            <a:ext cx="2073322" cy="1"/>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D5674D0-FB28-4A51-9C59-A75EC370CD4C}"/>
              </a:ext>
            </a:extLst>
          </p:cNvPr>
          <p:cNvCxnSpPr>
            <a:stCxn id="33" idx="6"/>
            <a:endCxn id="48" idx="2"/>
          </p:cNvCxnSpPr>
          <p:nvPr/>
        </p:nvCxnSpPr>
        <p:spPr>
          <a:xfrm flipV="1">
            <a:off x="3297165" y="2850551"/>
            <a:ext cx="777180" cy="4946"/>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F000192-2169-4F16-AEB2-0177BCB0770D}"/>
              </a:ext>
            </a:extLst>
          </p:cNvPr>
          <p:cNvCxnSpPr>
            <a:stCxn id="33" idx="4"/>
            <a:endCxn id="51" idx="2"/>
          </p:cNvCxnSpPr>
          <p:nvPr/>
        </p:nvCxnSpPr>
        <p:spPr>
          <a:xfrm flipV="1">
            <a:off x="2001021" y="4151640"/>
            <a:ext cx="2073322" cy="1"/>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024BB870-28A2-4B76-8A68-4AE93C5DB4D1}"/>
              </a:ext>
            </a:extLst>
          </p:cNvPr>
          <p:cNvGrpSpPr/>
          <p:nvPr/>
        </p:nvGrpSpPr>
        <p:grpSpPr>
          <a:xfrm>
            <a:off x="4074343" y="1199312"/>
            <a:ext cx="720080" cy="720081"/>
            <a:chOff x="3995936" y="1495373"/>
            <a:chExt cx="720080" cy="720080"/>
          </a:xfrm>
        </p:grpSpPr>
        <p:sp>
          <p:nvSpPr>
            <p:cNvPr id="45" name="椭圆 44">
              <a:extLst>
                <a:ext uri="{FF2B5EF4-FFF2-40B4-BE49-F238E27FC236}">
                  <a16:creationId xmlns:a16="http://schemas.microsoft.com/office/drawing/2014/main" id="{FBB71A73-A821-41B4-AB8C-003D55FD8E54}"/>
                </a:ext>
              </a:extLst>
            </p:cNvPr>
            <p:cNvSpPr/>
            <p:nvPr/>
          </p:nvSpPr>
          <p:spPr>
            <a:xfrm>
              <a:off x="3995936" y="1495373"/>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TextBox 9">
              <a:extLst>
                <a:ext uri="{FF2B5EF4-FFF2-40B4-BE49-F238E27FC236}">
                  <a16:creationId xmlns:a16="http://schemas.microsoft.com/office/drawing/2014/main" id="{8C15CC67-1AB2-491F-AC94-0CA7CD0B789B}"/>
                </a:ext>
              </a:extLst>
            </p:cNvPr>
            <p:cNvSpPr txBox="1"/>
            <p:nvPr/>
          </p:nvSpPr>
          <p:spPr>
            <a:xfrm>
              <a:off x="4061545" y="1624511"/>
              <a:ext cx="604653" cy="523219"/>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47" name="组合 46">
            <a:extLst>
              <a:ext uri="{FF2B5EF4-FFF2-40B4-BE49-F238E27FC236}">
                <a16:creationId xmlns:a16="http://schemas.microsoft.com/office/drawing/2014/main" id="{26BB518A-C1C3-495D-B16D-6AF484873057}"/>
              </a:ext>
            </a:extLst>
          </p:cNvPr>
          <p:cNvGrpSpPr/>
          <p:nvPr/>
        </p:nvGrpSpPr>
        <p:grpSpPr>
          <a:xfrm>
            <a:off x="4074345" y="2490511"/>
            <a:ext cx="720080" cy="720080"/>
            <a:chOff x="3995936" y="2786571"/>
            <a:chExt cx="720080" cy="720080"/>
          </a:xfrm>
        </p:grpSpPr>
        <p:sp>
          <p:nvSpPr>
            <p:cNvPr id="48" name="椭圆 47">
              <a:extLst>
                <a:ext uri="{FF2B5EF4-FFF2-40B4-BE49-F238E27FC236}">
                  <a16:creationId xmlns:a16="http://schemas.microsoft.com/office/drawing/2014/main" id="{598CE113-8B80-44C6-99A0-D751A9C63E08}"/>
                </a:ext>
              </a:extLst>
            </p:cNvPr>
            <p:cNvSpPr/>
            <p:nvPr/>
          </p:nvSpPr>
          <p:spPr>
            <a:xfrm>
              <a:off x="3995936" y="2786571"/>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9" name="TextBox 12">
              <a:extLst>
                <a:ext uri="{FF2B5EF4-FFF2-40B4-BE49-F238E27FC236}">
                  <a16:creationId xmlns:a16="http://schemas.microsoft.com/office/drawing/2014/main" id="{9797DE2D-FE85-4FF0-A5D7-36B104A7C173}"/>
                </a:ext>
              </a:extLst>
            </p:cNvPr>
            <p:cNvSpPr txBox="1"/>
            <p:nvPr/>
          </p:nvSpPr>
          <p:spPr>
            <a:xfrm>
              <a:off x="4061543" y="2920654"/>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a:extLst>
              <a:ext uri="{FF2B5EF4-FFF2-40B4-BE49-F238E27FC236}">
                <a16:creationId xmlns:a16="http://schemas.microsoft.com/office/drawing/2014/main" id="{5C3D2744-0E96-4BC2-A6EC-567C8AE5FC72}"/>
              </a:ext>
            </a:extLst>
          </p:cNvPr>
          <p:cNvGrpSpPr/>
          <p:nvPr/>
        </p:nvGrpSpPr>
        <p:grpSpPr>
          <a:xfrm>
            <a:off x="4074343" y="3791600"/>
            <a:ext cx="720080" cy="720080"/>
            <a:chOff x="3995936" y="4087662"/>
            <a:chExt cx="720080" cy="720080"/>
          </a:xfrm>
        </p:grpSpPr>
        <p:sp>
          <p:nvSpPr>
            <p:cNvPr id="51" name="椭圆 50">
              <a:extLst>
                <a:ext uri="{FF2B5EF4-FFF2-40B4-BE49-F238E27FC236}">
                  <a16:creationId xmlns:a16="http://schemas.microsoft.com/office/drawing/2014/main" id="{047287A3-1B3C-44C1-9E85-0C61B80B52CA}"/>
                </a:ext>
              </a:extLst>
            </p:cNvPr>
            <p:cNvSpPr/>
            <p:nvPr/>
          </p:nvSpPr>
          <p:spPr>
            <a:xfrm>
              <a:off x="3995936" y="4087662"/>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52" name="TextBox 15">
              <a:extLst>
                <a:ext uri="{FF2B5EF4-FFF2-40B4-BE49-F238E27FC236}">
                  <a16:creationId xmlns:a16="http://schemas.microsoft.com/office/drawing/2014/main" id="{12F5B518-7D27-4A18-BBC2-8B9AB7696634}"/>
                </a:ext>
              </a:extLst>
            </p:cNvPr>
            <p:cNvSpPr txBox="1"/>
            <p:nvPr/>
          </p:nvSpPr>
          <p:spPr>
            <a:xfrm>
              <a:off x="4061545" y="4216800"/>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53" name="TextBox 16">
            <a:extLst>
              <a:ext uri="{FF2B5EF4-FFF2-40B4-BE49-F238E27FC236}">
                <a16:creationId xmlns:a16="http://schemas.microsoft.com/office/drawing/2014/main" id="{A34B0F70-66AC-435F-A117-2505F889FB32}"/>
              </a:ext>
            </a:extLst>
          </p:cNvPr>
          <p:cNvSpPr txBox="1"/>
          <p:nvPr/>
        </p:nvSpPr>
        <p:spPr bwMode="auto">
          <a:xfrm>
            <a:off x="4980191" y="1487344"/>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以往研究的样本量大多数是百以内，而且大多只研究某一种疾病，不能全面的比较多种精神疾病</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54" name="矩形 53">
            <a:extLst>
              <a:ext uri="{FF2B5EF4-FFF2-40B4-BE49-F238E27FC236}">
                <a16:creationId xmlns:a16="http://schemas.microsoft.com/office/drawing/2014/main" id="{992F351B-F3E5-42F8-B77B-413D89CFE811}"/>
              </a:ext>
            </a:extLst>
          </p:cNvPr>
          <p:cNvSpPr/>
          <p:nvPr/>
        </p:nvSpPr>
        <p:spPr bwMode="auto">
          <a:xfrm>
            <a:off x="4994556" y="1121278"/>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样本量小病种单一</a:t>
            </a:r>
          </a:p>
        </p:txBody>
      </p:sp>
      <p:sp>
        <p:nvSpPr>
          <p:cNvPr id="55" name="TextBox 18">
            <a:extLst>
              <a:ext uri="{FF2B5EF4-FFF2-40B4-BE49-F238E27FC236}">
                <a16:creationId xmlns:a16="http://schemas.microsoft.com/office/drawing/2014/main" id="{3704D7D5-8FAD-4292-840F-B1CB98EF1CD3}"/>
              </a:ext>
            </a:extLst>
          </p:cNvPr>
          <p:cNvSpPr txBox="1"/>
          <p:nvPr/>
        </p:nvSpPr>
        <p:spPr bwMode="auto">
          <a:xfrm>
            <a:off x="5007182" y="2717506"/>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使用功能连接的研究中，大多数是静态功能连接分析，其忽略了脑活动的动态属性</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56" name="矩形 55">
            <a:extLst>
              <a:ext uri="{FF2B5EF4-FFF2-40B4-BE49-F238E27FC236}">
                <a16:creationId xmlns:a16="http://schemas.microsoft.com/office/drawing/2014/main" id="{272C05DA-31A9-4E93-90CE-5FAF4BCE0D81}"/>
              </a:ext>
            </a:extLst>
          </p:cNvPr>
          <p:cNvSpPr/>
          <p:nvPr/>
        </p:nvSpPr>
        <p:spPr bwMode="auto">
          <a:xfrm>
            <a:off x="5021547" y="2351440"/>
            <a:ext cx="2862821" cy="338554"/>
          </a:xfrm>
          <a:prstGeom prst="rect">
            <a:avLst/>
          </a:prstGeom>
        </p:spPr>
        <p:txBody>
          <a:bodyPr wrap="square">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忽视了功能连接的动态属性</a:t>
            </a:r>
          </a:p>
        </p:txBody>
      </p:sp>
      <p:sp>
        <p:nvSpPr>
          <p:cNvPr id="57" name="TextBox 20">
            <a:extLst>
              <a:ext uri="{FF2B5EF4-FFF2-40B4-BE49-F238E27FC236}">
                <a16:creationId xmlns:a16="http://schemas.microsoft.com/office/drawing/2014/main" id="{074B31A9-A879-476E-A5B0-5AFE5582D71D}"/>
              </a:ext>
            </a:extLst>
          </p:cNvPr>
          <p:cNvSpPr txBox="1"/>
          <p:nvPr/>
        </p:nvSpPr>
        <p:spPr bwMode="auto">
          <a:xfrm>
            <a:off x="5025359" y="4013651"/>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以往研究大多是组水平的比较，对于功能连接是否能用于精神疾病患者的个体水平精准诊断不得而知</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58" name="矩形 57">
            <a:extLst>
              <a:ext uri="{FF2B5EF4-FFF2-40B4-BE49-F238E27FC236}">
                <a16:creationId xmlns:a16="http://schemas.microsoft.com/office/drawing/2014/main" id="{2E9C2B75-7022-4B80-9A57-03A33FE432F2}"/>
              </a:ext>
            </a:extLst>
          </p:cNvPr>
          <p:cNvSpPr/>
          <p:nvPr/>
        </p:nvSpPr>
        <p:spPr bwMode="auto">
          <a:xfrm>
            <a:off x="5039724" y="3647584"/>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缺乏临床转化的验证</a:t>
            </a:r>
          </a:p>
        </p:txBody>
      </p:sp>
      <p:sp>
        <p:nvSpPr>
          <p:cNvPr id="31" name="矩形 1">
            <a:extLst>
              <a:ext uri="{FF2B5EF4-FFF2-40B4-BE49-F238E27FC236}">
                <a16:creationId xmlns:a16="http://schemas.microsoft.com/office/drawing/2014/main" id="{20411301-5BA3-4DC1-9E03-00D32FB1BB3F}"/>
              </a:ext>
            </a:extLst>
          </p:cNvPr>
          <p:cNvSpPr>
            <a:spLocks noChangeArrowheads="1"/>
          </p:cNvSpPr>
          <p:nvPr/>
        </p:nvSpPr>
        <p:spPr bwMode="auto">
          <a:xfrm>
            <a:off x="1152775" y="1182573"/>
            <a:ext cx="1789940" cy="31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charset="0"/>
              <a:buNone/>
            </a:pPr>
            <a:r>
              <a:rPr lang="zh-CN" altLang="en-US" sz="1600" dirty="0">
                <a:latin typeface="微软雅黑" pitchFamily="34" charset="-122"/>
                <a:ea typeface="微软雅黑" pitchFamily="34" charset="-122"/>
              </a:rPr>
              <a:t>以往研究的问题</a:t>
            </a:r>
            <a:endParaRPr lang="en-US" altLang="zh-CN" sz="1600" dirty="0">
              <a:latin typeface="微软雅黑" pitchFamily="34" charset="-122"/>
              <a:ea typeface="微软雅黑" pitchFamily="34" charset="-122"/>
            </a:endParaRPr>
          </a:p>
        </p:txBody>
      </p:sp>
      <p:pic>
        <p:nvPicPr>
          <p:cNvPr id="1026" name="Picture 2">
            <a:extLst>
              <a:ext uri="{FF2B5EF4-FFF2-40B4-BE49-F238E27FC236}">
                <a16:creationId xmlns:a16="http://schemas.microsoft.com/office/drawing/2014/main" id="{D67E2F3F-46D2-4A32-B790-F6377496D2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4646" y="2192771"/>
            <a:ext cx="1445146" cy="131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89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750"/>
                                        <p:tgtEl>
                                          <p:spTgt spid="35"/>
                                        </p:tgtEl>
                                      </p:cBhvr>
                                    </p:animEffect>
                                    <p:anim calcmode="lin" valueType="num">
                                      <p:cBhvr>
                                        <p:cTn id="29" dur="750" fill="hold"/>
                                        <p:tgtEl>
                                          <p:spTgt spid="35"/>
                                        </p:tgtEl>
                                        <p:attrNameLst>
                                          <p:attrName>ppt_x</p:attrName>
                                        </p:attrNameLst>
                                      </p:cBhvr>
                                      <p:tavLst>
                                        <p:tav tm="0">
                                          <p:val>
                                            <p:strVal val="#ppt_x"/>
                                          </p:val>
                                        </p:tav>
                                        <p:tav tm="100000">
                                          <p:val>
                                            <p:strVal val="#ppt_x"/>
                                          </p:val>
                                        </p:tav>
                                      </p:tavLst>
                                    </p:anim>
                                    <p:anim calcmode="lin" valueType="num">
                                      <p:cBhvr>
                                        <p:cTn id="30" dur="750" fill="hold"/>
                                        <p:tgtEl>
                                          <p:spTgt spid="35"/>
                                        </p:tgtEl>
                                        <p:attrNameLst>
                                          <p:attrName>ppt_y</p:attrName>
                                        </p:attrNameLst>
                                      </p:cBhvr>
                                      <p:tavLst>
                                        <p:tav tm="0">
                                          <p:val>
                                            <p:strVal val="#ppt_y+.1"/>
                                          </p:val>
                                        </p:tav>
                                        <p:tav tm="100000">
                                          <p:val>
                                            <p:strVal val="#ppt_y"/>
                                          </p:val>
                                        </p:tav>
                                      </p:tavLst>
                                    </p:anim>
                                  </p:childTnLst>
                                </p:cTn>
                              </p:par>
                            </p:childTnLst>
                          </p:cTn>
                        </p:par>
                        <p:par>
                          <p:cTn id="31" fill="hold">
                            <p:stCondLst>
                              <p:cond delay="1750"/>
                            </p:stCondLst>
                            <p:childTnLst>
                              <p:par>
                                <p:cTn id="32" presetID="22" presetClass="entr" presetSubtype="8"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left)">
                                      <p:cBhvr>
                                        <p:cTn id="34" dur="4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par>
                          <p:cTn id="40" fill="hold">
                            <p:stCondLst>
                              <p:cond delay="500"/>
                            </p:stCondLst>
                            <p:childTnLst>
                              <p:par>
                                <p:cTn id="41" presetID="17" presetClass="entr" presetSubtype="1" fill="hold" grpId="0" nodeType="afterEffect">
                                  <p:stCondLst>
                                    <p:cond delay="0"/>
                                  </p:stCondLst>
                                  <p:iterate type="lt">
                                    <p:tmPct val="40000"/>
                                  </p:iterate>
                                  <p:childTnLst>
                                    <p:set>
                                      <p:cBhvr>
                                        <p:cTn id="42" dur="1" fill="hold">
                                          <p:stCondLst>
                                            <p:cond delay="0"/>
                                          </p:stCondLst>
                                        </p:cTn>
                                        <p:tgtEl>
                                          <p:spTgt spid="54"/>
                                        </p:tgtEl>
                                        <p:attrNameLst>
                                          <p:attrName>style.visibility</p:attrName>
                                        </p:attrNameLst>
                                      </p:cBhvr>
                                      <p:to>
                                        <p:strVal val="visible"/>
                                      </p:to>
                                    </p:set>
                                    <p:anim calcmode="lin" valueType="num">
                                      <p:cBhvr>
                                        <p:cTn id="43" dur="250" fill="hold"/>
                                        <p:tgtEl>
                                          <p:spTgt spid="54"/>
                                        </p:tgtEl>
                                        <p:attrNameLst>
                                          <p:attrName>ppt_x</p:attrName>
                                        </p:attrNameLst>
                                      </p:cBhvr>
                                      <p:tavLst>
                                        <p:tav tm="0">
                                          <p:val>
                                            <p:strVal val="#ppt_x"/>
                                          </p:val>
                                        </p:tav>
                                        <p:tav tm="100000">
                                          <p:val>
                                            <p:strVal val="#ppt_x"/>
                                          </p:val>
                                        </p:tav>
                                      </p:tavLst>
                                    </p:anim>
                                    <p:anim calcmode="lin" valueType="num">
                                      <p:cBhvr>
                                        <p:cTn id="44" dur="250" fill="hold"/>
                                        <p:tgtEl>
                                          <p:spTgt spid="54"/>
                                        </p:tgtEl>
                                        <p:attrNameLst>
                                          <p:attrName>ppt_y</p:attrName>
                                        </p:attrNameLst>
                                      </p:cBhvr>
                                      <p:tavLst>
                                        <p:tav tm="0">
                                          <p:val>
                                            <p:strVal val="#ppt_y-#ppt_h/2"/>
                                          </p:val>
                                        </p:tav>
                                        <p:tav tm="100000">
                                          <p:val>
                                            <p:strVal val="#ppt_y"/>
                                          </p:val>
                                        </p:tav>
                                      </p:tavLst>
                                    </p:anim>
                                    <p:anim calcmode="lin" valueType="num">
                                      <p:cBhvr>
                                        <p:cTn id="45" dur="250" fill="hold"/>
                                        <p:tgtEl>
                                          <p:spTgt spid="54"/>
                                        </p:tgtEl>
                                        <p:attrNameLst>
                                          <p:attrName>ppt_w</p:attrName>
                                        </p:attrNameLst>
                                      </p:cBhvr>
                                      <p:tavLst>
                                        <p:tav tm="0">
                                          <p:val>
                                            <p:strVal val="#ppt_w"/>
                                          </p:val>
                                        </p:tav>
                                        <p:tav tm="100000">
                                          <p:val>
                                            <p:strVal val="#ppt_w"/>
                                          </p:val>
                                        </p:tav>
                                      </p:tavLst>
                                    </p:anim>
                                    <p:anim calcmode="lin" valueType="num">
                                      <p:cBhvr>
                                        <p:cTn id="46" dur="250" fill="hold"/>
                                        <p:tgtEl>
                                          <p:spTgt spid="54"/>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4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childTnLst>
                          </p:cTn>
                        </p:par>
                        <p:par>
                          <p:cTn id="61" fill="hold">
                            <p:stCondLst>
                              <p:cond delay="500"/>
                            </p:stCondLst>
                            <p:childTnLst>
                              <p:par>
                                <p:cTn id="62" presetID="17" presetClass="entr" presetSubtype="1" fill="hold" grpId="0" nodeType="afterEffect">
                                  <p:stCondLst>
                                    <p:cond delay="0"/>
                                  </p:stCondLst>
                                  <p:iterate type="lt">
                                    <p:tmPct val="40000"/>
                                  </p:iterate>
                                  <p:childTnLst>
                                    <p:set>
                                      <p:cBhvr>
                                        <p:cTn id="63" dur="1" fill="hold">
                                          <p:stCondLst>
                                            <p:cond delay="0"/>
                                          </p:stCondLst>
                                        </p:cTn>
                                        <p:tgtEl>
                                          <p:spTgt spid="56"/>
                                        </p:tgtEl>
                                        <p:attrNameLst>
                                          <p:attrName>style.visibility</p:attrName>
                                        </p:attrNameLst>
                                      </p:cBhvr>
                                      <p:to>
                                        <p:strVal val="visible"/>
                                      </p:to>
                                    </p:set>
                                    <p:anim calcmode="lin" valueType="num">
                                      <p:cBhvr>
                                        <p:cTn id="64" dur="250" fill="hold"/>
                                        <p:tgtEl>
                                          <p:spTgt spid="56"/>
                                        </p:tgtEl>
                                        <p:attrNameLst>
                                          <p:attrName>ppt_x</p:attrName>
                                        </p:attrNameLst>
                                      </p:cBhvr>
                                      <p:tavLst>
                                        <p:tav tm="0">
                                          <p:val>
                                            <p:strVal val="#ppt_x"/>
                                          </p:val>
                                        </p:tav>
                                        <p:tav tm="100000">
                                          <p:val>
                                            <p:strVal val="#ppt_x"/>
                                          </p:val>
                                        </p:tav>
                                      </p:tavLst>
                                    </p:anim>
                                    <p:anim calcmode="lin" valueType="num">
                                      <p:cBhvr>
                                        <p:cTn id="65" dur="250" fill="hold"/>
                                        <p:tgtEl>
                                          <p:spTgt spid="56"/>
                                        </p:tgtEl>
                                        <p:attrNameLst>
                                          <p:attrName>ppt_y</p:attrName>
                                        </p:attrNameLst>
                                      </p:cBhvr>
                                      <p:tavLst>
                                        <p:tav tm="0">
                                          <p:val>
                                            <p:strVal val="#ppt_y-#ppt_h/2"/>
                                          </p:val>
                                        </p:tav>
                                        <p:tav tm="100000">
                                          <p:val>
                                            <p:strVal val="#ppt_y"/>
                                          </p:val>
                                        </p:tav>
                                      </p:tavLst>
                                    </p:anim>
                                    <p:anim calcmode="lin" valueType="num">
                                      <p:cBhvr>
                                        <p:cTn id="66" dur="250" fill="hold"/>
                                        <p:tgtEl>
                                          <p:spTgt spid="56"/>
                                        </p:tgtEl>
                                        <p:attrNameLst>
                                          <p:attrName>ppt_w</p:attrName>
                                        </p:attrNameLst>
                                      </p:cBhvr>
                                      <p:tavLst>
                                        <p:tav tm="0">
                                          <p:val>
                                            <p:strVal val="#ppt_w"/>
                                          </p:val>
                                        </p:tav>
                                        <p:tav tm="100000">
                                          <p:val>
                                            <p:strVal val="#ppt_w"/>
                                          </p:val>
                                        </p:tav>
                                      </p:tavLst>
                                    </p:anim>
                                    <p:anim calcmode="lin" valueType="num">
                                      <p:cBhvr>
                                        <p:cTn id="67" dur="250" fill="hold"/>
                                        <p:tgtEl>
                                          <p:spTgt spid="56"/>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left)">
                                      <p:cBhvr>
                                        <p:cTn id="72" dur="500"/>
                                        <p:tgtEl>
                                          <p:spTgt spid="55"/>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400"/>
                                        <p:tgtEl>
                                          <p:spTgt spid="4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childTnLst>
                          </p:cTn>
                        </p:par>
                        <p:par>
                          <p:cTn id="82" fill="hold">
                            <p:stCondLst>
                              <p:cond delay="500"/>
                            </p:stCondLst>
                            <p:childTnLst>
                              <p:par>
                                <p:cTn id="83" presetID="17" presetClass="entr" presetSubtype="1" fill="hold" grpId="0" nodeType="afterEffect">
                                  <p:stCondLst>
                                    <p:cond delay="0"/>
                                  </p:stCondLst>
                                  <p:iterate type="lt">
                                    <p:tmPct val="40000"/>
                                  </p:iterate>
                                  <p:childTnLst>
                                    <p:set>
                                      <p:cBhvr>
                                        <p:cTn id="84" dur="1" fill="hold">
                                          <p:stCondLst>
                                            <p:cond delay="0"/>
                                          </p:stCondLst>
                                        </p:cTn>
                                        <p:tgtEl>
                                          <p:spTgt spid="58"/>
                                        </p:tgtEl>
                                        <p:attrNameLst>
                                          <p:attrName>style.visibility</p:attrName>
                                        </p:attrNameLst>
                                      </p:cBhvr>
                                      <p:to>
                                        <p:strVal val="visible"/>
                                      </p:to>
                                    </p:set>
                                    <p:anim calcmode="lin" valueType="num">
                                      <p:cBhvr>
                                        <p:cTn id="85" dur="250" fill="hold"/>
                                        <p:tgtEl>
                                          <p:spTgt spid="58"/>
                                        </p:tgtEl>
                                        <p:attrNameLst>
                                          <p:attrName>ppt_x</p:attrName>
                                        </p:attrNameLst>
                                      </p:cBhvr>
                                      <p:tavLst>
                                        <p:tav tm="0">
                                          <p:val>
                                            <p:strVal val="#ppt_x"/>
                                          </p:val>
                                        </p:tav>
                                        <p:tav tm="100000">
                                          <p:val>
                                            <p:strVal val="#ppt_x"/>
                                          </p:val>
                                        </p:tav>
                                      </p:tavLst>
                                    </p:anim>
                                    <p:anim calcmode="lin" valueType="num">
                                      <p:cBhvr>
                                        <p:cTn id="86" dur="250" fill="hold"/>
                                        <p:tgtEl>
                                          <p:spTgt spid="58"/>
                                        </p:tgtEl>
                                        <p:attrNameLst>
                                          <p:attrName>ppt_y</p:attrName>
                                        </p:attrNameLst>
                                      </p:cBhvr>
                                      <p:tavLst>
                                        <p:tav tm="0">
                                          <p:val>
                                            <p:strVal val="#ppt_y-#ppt_h/2"/>
                                          </p:val>
                                        </p:tav>
                                        <p:tav tm="100000">
                                          <p:val>
                                            <p:strVal val="#ppt_y"/>
                                          </p:val>
                                        </p:tav>
                                      </p:tavLst>
                                    </p:anim>
                                    <p:anim calcmode="lin" valueType="num">
                                      <p:cBhvr>
                                        <p:cTn id="87" dur="250" fill="hold"/>
                                        <p:tgtEl>
                                          <p:spTgt spid="58"/>
                                        </p:tgtEl>
                                        <p:attrNameLst>
                                          <p:attrName>ppt_w</p:attrName>
                                        </p:attrNameLst>
                                      </p:cBhvr>
                                      <p:tavLst>
                                        <p:tav tm="0">
                                          <p:val>
                                            <p:strVal val="#ppt_w"/>
                                          </p:val>
                                        </p:tav>
                                        <p:tav tm="100000">
                                          <p:val>
                                            <p:strVal val="#ppt_w"/>
                                          </p:val>
                                        </p:tav>
                                      </p:tavLst>
                                    </p:anim>
                                    <p:anim calcmode="lin" valueType="num">
                                      <p:cBhvr>
                                        <p:cTn id="88" dur="250" fill="hold"/>
                                        <p:tgtEl>
                                          <p:spTgt spid="58"/>
                                        </p:tgtEl>
                                        <p:attrNameLst>
                                          <p:attrName>ppt_h</p:attrName>
                                        </p:attrNameLst>
                                      </p:cBhvr>
                                      <p:tavLst>
                                        <p:tav tm="0">
                                          <p:val>
                                            <p:flt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wipe(left)">
                                      <p:cBhvr>
                                        <p:cTn id="9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53" grpId="0"/>
      <p:bldP spid="54" grpId="0"/>
      <p:bldP spid="55" grpId="0"/>
      <p:bldP spid="56" grpId="0"/>
      <p:bldP spid="57" grpId="0"/>
      <p:bldP spid="58"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64467" y="82759"/>
            <a:ext cx="4158824" cy="504056"/>
            <a:chOff x="-252536" y="123478"/>
            <a:chExt cx="4158824" cy="504056"/>
          </a:xfrm>
        </p:grpSpPr>
        <p:sp>
          <p:nvSpPr>
            <p:cNvPr id="37" name="五边形 36"/>
            <p:cNvSpPr/>
            <p:nvPr/>
          </p:nvSpPr>
          <p:spPr>
            <a:xfrm>
              <a:off x="-252536" y="123478"/>
              <a:ext cx="3565745" cy="504056"/>
            </a:xfrm>
            <a:prstGeom prst="homePlate">
              <a:avLst/>
            </a:prstGeom>
            <a:solidFill>
              <a:srgbClr val="61A1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107504" y="151944"/>
              <a:ext cx="379878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以往研究的局限性</a:t>
              </a:r>
            </a:p>
          </p:txBody>
        </p:sp>
      </p:grpSp>
      <p:sp>
        <p:nvSpPr>
          <p:cNvPr id="32" name="椭圆 31">
            <a:extLst>
              <a:ext uri="{FF2B5EF4-FFF2-40B4-BE49-F238E27FC236}">
                <a16:creationId xmlns:a16="http://schemas.microsoft.com/office/drawing/2014/main" id="{66D6FF50-899F-4A7D-BD27-78D267326FDD}"/>
              </a:ext>
            </a:extLst>
          </p:cNvPr>
          <p:cNvSpPr/>
          <p:nvPr/>
        </p:nvSpPr>
        <p:spPr>
          <a:xfrm>
            <a:off x="819429" y="1673902"/>
            <a:ext cx="2363189" cy="2363189"/>
          </a:xfrm>
          <a:prstGeom prst="ellipse">
            <a:avLst/>
          </a:prstGeom>
          <a:solidFill>
            <a:srgbClr val="568D1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3" name="椭圆 32">
            <a:extLst>
              <a:ext uri="{FF2B5EF4-FFF2-40B4-BE49-F238E27FC236}">
                <a16:creationId xmlns:a16="http://schemas.microsoft.com/office/drawing/2014/main" id="{122E5478-F26B-487F-A6C3-CB83DCAF747C}"/>
              </a:ext>
            </a:extLst>
          </p:cNvPr>
          <p:cNvSpPr/>
          <p:nvPr/>
        </p:nvSpPr>
        <p:spPr>
          <a:xfrm>
            <a:off x="704877" y="1559353"/>
            <a:ext cx="2592288" cy="2592288"/>
          </a:xfrm>
          <a:prstGeom prst="ellipse">
            <a:avLst/>
          </a:prstGeom>
          <a:noFill/>
          <a:ln cmpd="sng">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pic>
        <p:nvPicPr>
          <p:cNvPr id="35" name="图片 34">
            <a:extLst>
              <a:ext uri="{FF2B5EF4-FFF2-40B4-BE49-F238E27FC236}">
                <a16:creationId xmlns:a16="http://schemas.microsoft.com/office/drawing/2014/main" id="{551EA0F7-05C0-4EE2-87BE-33B492906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412" y="2207425"/>
            <a:ext cx="914667" cy="1286251"/>
          </a:xfrm>
          <a:prstGeom prst="rect">
            <a:avLst/>
          </a:prstGeom>
        </p:spPr>
      </p:pic>
      <p:cxnSp>
        <p:nvCxnSpPr>
          <p:cNvPr id="41" name="直接连接符 40">
            <a:extLst>
              <a:ext uri="{FF2B5EF4-FFF2-40B4-BE49-F238E27FC236}">
                <a16:creationId xmlns:a16="http://schemas.microsoft.com/office/drawing/2014/main" id="{5F000192-2169-4F16-AEB2-0177BCB0770D}"/>
              </a:ext>
            </a:extLst>
          </p:cNvPr>
          <p:cNvCxnSpPr>
            <a:stCxn id="33" idx="4"/>
            <a:endCxn id="51" idx="2"/>
          </p:cNvCxnSpPr>
          <p:nvPr/>
        </p:nvCxnSpPr>
        <p:spPr>
          <a:xfrm flipV="1">
            <a:off x="2001021" y="4151640"/>
            <a:ext cx="2073322" cy="1"/>
          </a:xfrm>
          <a:prstGeom prst="line">
            <a:avLst/>
          </a:prstGeom>
          <a:ln>
            <a:solidFill>
              <a:srgbClr val="568D11"/>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C3D2744-0E96-4BC2-A6EC-567C8AE5FC72}"/>
              </a:ext>
            </a:extLst>
          </p:cNvPr>
          <p:cNvGrpSpPr/>
          <p:nvPr/>
        </p:nvGrpSpPr>
        <p:grpSpPr>
          <a:xfrm>
            <a:off x="4074343" y="3791600"/>
            <a:ext cx="720080" cy="720080"/>
            <a:chOff x="3995936" y="4087662"/>
            <a:chExt cx="720080" cy="720080"/>
          </a:xfrm>
        </p:grpSpPr>
        <p:sp>
          <p:nvSpPr>
            <p:cNvPr id="51" name="椭圆 50">
              <a:extLst>
                <a:ext uri="{FF2B5EF4-FFF2-40B4-BE49-F238E27FC236}">
                  <a16:creationId xmlns:a16="http://schemas.microsoft.com/office/drawing/2014/main" id="{047287A3-1B3C-44C1-9E85-0C61B80B52CA}"/>
                </a:ext>
              </a:extLst>
            </p:cNvPr>
            <p:cNvSpPr/>
            <p:nvPr/>
          </p:nvSpPr>
          <p:spPr>
            <a:xfrm>
              <a:off x="3995936" y="4087662"/>
              <a:ext cx="720080" cy="7200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52" name="TextBox 15">
              <a:extLst>
                <a:ext uri="{FF2B5EF4-FFF2-40B4-BE49-F238E27FC236}">
                  <a16:creationId xmlns:a16="http://schemas.microsoft.com/office/drawing/2014/main" id="{12F5B518-7D27-4A18-BBC2-8B9AB7696634}"/>
                </a:ext>
              </a:extLst>
            </p:cNvPr>
            <p:cNvSpPr txBox="1"/>
            <p:nvPr/>
          </p:nvSpPr>
          <p:spPr>
            <a:xfrm>
              <a:off x="4061545" y="4216800"/>
              <a:ext cx="604653"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57" name="TextBox 20">
            <a:extLst>
              <a:ext uri="{FF2B5EF4-FFF2-40B4-BE49-F238E27FC236}">
                <a16:creationId xmlns:a16="http://schemas.microsoft.com/office/drawing/2014/main" id="{074B31A9-A879-476E-A5B0-5AFE5582D71D}"/>
              </a:ext>
            </a:extLst>
          </p:cNvPr>
          <p:cNvSpPr txBox="1"/>
          <p:nvPr/>
        </p:nvSpPr>
        <p:spPr bwMode="auto">
          <a:xfrm>
            <a:off x="5025359" y="4013651"/>
            <a:ext cx="3546569" cy="613694"/>
          </a:xfrm>
          <a:prstGeom prst="rect">
            <a:avLst/>
          </a:prstGeom>
          <a:noFill/>
        </p:spPr>
        <p:txBody>
          <a:bodyPr wrap="square">
            <a:spAutoFit/>
          </a:bodyPr>
          <a:lstStyle/>
          <a:p>
            <a:pPr>
              <a:lnSpc>
                <a:spcPct val="150000"/>
              </a:lnSpc>
            </a:pPr>
            <a:r>
              <a:rPr lang="zh-CN" altLang="en-US" sz="1200" dirty="0">
                <a:solidFill>
                  <a:schemeClr val="tx1">
                    <a:lumMod val="95000"/>
                    <a:lumOff val="5000"/>
                  </a:schemeClr>
                </a:solidFill>
                <a:latin typeface="微软雅黑" pitchFamily="34" charset="-122"/>
                <a:ea typeface="微软雅黑" pitchFamily="34" charset="-122"/>
              </a:rPr>
              <a:t>以往研究大多是组水平的比较，对于功能连接是否能用于精神疾病患者的个体水平精准诊断不得而知</a:t>
            </a:r>
            <a:endParaRPr lang="en-US" altLang="zh-CN" sz="1200" dirty="0">
              <a:solidFill>
                <a:schemeClr val="tx1">
                  <a:lumMod val="95000"/>
                  <a:lumOff val="5000"/>
                </a:schemeClr>
              </a:solidFill>
              <a:latin typeface="微软雅黑" pitchFamily="34" charset="-122"/>
              <a:ea typeface="微软雅黑" pitchFamily="34" charset="-122"/>
            </a:endParaRPr>
          </a:p>
        </p:txBody>
      </p:sp>
      <p:sp>
        <p:nvSpPr>
          <p:cNvPr id="58" name="矩形 57">
            <a:extLst>
              <a:ext uri="{FF2B5EF4-FFF2-40B4-BE49-F238E27FC236}">
                <a16:creationId xmlns:a16="http://schemas.microsoft.com/office/drawing/2014/main" id="{2E9C2B75-7022-4B80-9A57-03A33FE432F2}"/>
              </a:ext>
            </a:extLst>
          </p:cNvPr>
          <p:cNvSpPr/>
          <p:nvPr/>
        </p:nvSpPr>
        <p:spPr bwMode="auto">
          <a:xfrm>
            <a:off x="5039724" y="3647584"/>
            <a:ext cx="2020887" cy="338554"/>
          </a:xfrm>
          <a:prstGeom prst="rect">
            <a:avLst/>
          </a:prstGeom>
        </p:spPr>
        <p:txBody>
          <a:bodyPr>
            <a:spAutoFit/>
          </a:bodyPr>
          <a:lstStyle/>
          <a:p>
            <a:pPr>
              <a:defRPr/>
            </a:pPr>
            <a:r>
              <a:rPr lang="zh-CN" altLang="en-US" sz="1600" dirty="0">
                <a:solidFill>
                  <a:schemeClr val="tx1">
                    <a:lumMod val="75000"/>
                    <a:lumOff val="25000"/>
                  </a:schemeClr>
                </a:solidFill>
                <a:latin typeface="微软雅黑" pitchFamily="34" charset="-122"/>
                <a:ea typeface="微软雅黑" pitchFamily="34" charset="-122"/>
              </a:rPr>
              <a:t>缺乏临床转化的验证</a:t>
            </a:r>
          </a:p>
        </p:txBody>
      </p:sp>
      <p:sp>
        <p:nvSpPr>
          <p:cNvPr id="31" name="矩形 1">
            <a:extLst>
              <a:ext uri="{FF2B5EF4-FFF2-40B4-BE49-F238E27FC236}">
                <a16:creationId xmlns:a16="http://schemas.microsoft.com/office/drawing/2014/main" id="{20411301-5BA3-4DC1-9E03-00D32FB1BB3F}"/>
              </a:ext>
            </a:extLst>
          </p:cNvPr>
          <p:cNvSpPr>
            <a:spLocks noChangeArrowheads="1"/>
          </p:cNvSpPr>
          <p:nvPr/>
        </p:nvSpPr>
        <p:spPr bwMode="auto">
          <a:xfrm>
            <a:off x="1152775" y="1182573"/>
            <a:ext cx="1789940" cy="31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2576" tIns="36288" rIns="72576" bIns="36288">
            <a:spAutoFit/>
          </a:bodyPr>
          <a:lstStyle/>
          <a:p>
            <a:pPr eaLnBrk="1" hangingPunct="1">
              <a:buFont typeface="Arial" charset="0"/>
              <a:buNone/>
            </a:pPr>
            <a:r>
              <a:rPr lang="zh-CN" altLang="en-US" sz="1600" dirty="0">
                <a:latin typeface="微软雅黑" pitchFamily="34" charset="-122"/>
                <a:ea typeface="微软雅黑" pitchFamily="34" charset="-122"/>
              </a:rPr>
              <a:t>以往研究的问题</a:t>
            </a:r>
            <a:endParaRPr lang="en-US" altLang="zh-CN" sz="1600" dirty="0">
              <a:latin typeface="微软雅黑" pitchFamily="34" charset="-122"/>
              <a:ea typeface="微软雅黑" pitchFamily="34" charset="-122"/>
            </a:endParaRPr>
          </a:p>
        </p:txBody>
      </p:sp>
      <p:pic>
        <p:nvPicPr>
          <p:cNvPr id="1026" name="Picture 2">
            <a:extLst>
              <a:ext uri="{FF2B5EF4-FFF2-40B4-BE49-F238E27FC236}">
                <a16:creationId xmlns:a16="http://schemas.microsoft.com/office/drawing/2014/main" id="{D67E2F3F-46D2-4A32-B790-F6377496D2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4646" y="2192771"/>
            <a:ext cx="1445146" cy="1315083"/>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88B5EFFD-E32B-4689-BB4C-9DD412F3BE45}"/>
              </a:ext>
            </a:extLst>
          </p:cNvPr>
          <p:cNvSpPr txBox="1"/>
          <p:nvPr/>
        </p:nvSpPr>
        <p:spPr>
          <a:xfrm>
            <a:off x="4283968" y="1131590"/>
            <a:ext cx="4603896" cy="1938992"/>
          </a:xfrm>
          <a:prstGeom prst="rect">
            <a:avLst/>
          </a:prstGeom>
          <a:noFill/>
          <a:ln w="19050">
            <a:solidFill>
              <a:srgbClr val="82D81A"/>
            </a:solidFill>
          </a:ln>
        </p:spPr>
        <p:txBody>
          <a:bodyPr wrap="square">
            <a:spAutoFit/>
          </a:bodyPr>
          <a:lstStyle/>
          <a:p>
            <a:pPr marL="171450" indent="-171450">
              <a:buFont typeface="Wingdings" panose="05000000000000000000" pitchFamily="2" charset="2"/>
              <a:buChar char="Ø"/>
            </a:pPr>
            <a:r>
              <a:rPr lang="zh-CN" altLang="zh-CN" sz="1200" dirty="0">
                <a:solidFill>
                  <a:schemeClr val="tx1">
                    <a:lumMod val="95000"/>
                    <a:lumOff val="5000"/>
                  </a:schemeClr>
                </a:solidFill>
                <a:latin typeface="微软雅黑" pitchFamily="34" charset="-122"/>
                <a:ea typeface="微软雅黑" pitchFamily="34" charset="-122"/>
              </a:rPr>
              <a:t>以往大部分研究都是在组水平比较精神分裂症谱系障碍患者和正常人的功能连接，本研究尝试探索功能连接是否可以成为一个有效的神经生物学标记物，来在个体水平诊断精神分裂症谱系障碍患</a:t>
            </a:r>
            <a:endParaRPr lang="en-US" altLang="zh-CN" sz="1200" dirty="0">
              <a:solidFill>
                <a:schemeClr val="tx1">
                  <a:lumMod val="95000"/>
                  <a:lumOff val="5000"/>
                </a:schemeClr>
              </a:solidFill>
              <a:latin typeface="微软雅黑" pitchFamily="34" charset="-122"/>
              <a:ea typeface="微软雅黑" pitchFamily="34" charset="-122"/>
            </a:endParaRPr>
          </a:p>
          <a:p>
            <a:pPr marL="171450" indent="-171450">
              <a:buFont typeface="Wingdings" panose="05000000000000000000" pitchFamily="2" charset="2"/>
              <a:buChar char="Ø"/>
            </a:pPr>
            <a:endParaRPr lang="en-US" altLang="zh-CN" sz="1200" dirty="0">
              <a:solidFill>
                <a:schemeClr val="tx1">
                  <a:lumMod val="95000"/>
                  <a:lumOff val="5000"/>
                </a:schemeClr>
              </a:solidFill>
              <a:latin typeface="微软雅黑" pitchFamily="34" charset="-122"/>
              <a:ea typeface="微软雅黑" pitchFamily="34" charset="-122"/>
            </a:endParaRPr>
          </a:p>
          <a:p>
            <a:pPr marL="171450" indent="-171450">
              <a:buFont typeface="Wingdings" panose="05000000000000000000" pitchFamily="2" charset="2"/>
              <a:buChar char="Ø"/>
            </a:pPr>
            <a:r>
              <a:rPr lang="zh-CN" altLang="zh-CN" sz="1200" dirty="0">
                <a:solidFill>
                  <a:schemeClr val="tx1">
                    <a:lumMod val="95000"/>
                    <a:lumOff val="5000"/>
                  </a:schemeClr>
                </a:solidFill>
                <a:latin typeface="微软雅黑" pitchFamily="34" charset="-122"/>
                <a:ea typeface="微软雅黑" pitchFamily="34" charset="-122"/>
              </a:rPr>
              <a:t>另外还有一个重要的创新是，本研究测试了以往研究中报道的使用慢性用药患者训练的模型是否可以推广到未用药，特别是首发未用药的患者。</a:t>
            </a:r>
            <a:r>
              <a:rPr lang="zh-CN" altLang="zh-CN" sz="1200" dirty="0">
                <a:solidFill>
                  <a:srgbClr val="C00000"/>
                </a:solidFill>
                <a:latin typeface="微软雅黑" pitchFamily="34" charset="-122"/>
                <a:ea typeface="微软雅黑" pitchFamily="34" charset="-122"/>
              </a:rPr>
              <a:t>这在临床上是至关重要的，因为临床上最希望的是在疾病的早期、治疗方案还无法制定时能准确的诊断疾病</a:t>
            </a:r>
            <a:endParaRPr lang="zh-CN" altLang="en-US" sz="1200" dirty="0">
              <a:solidFill>
                <a:srgbClr val="C00000"/>
              </a:solidFill>
              <a:latin typeface="微软雅黑" pitchFamily="34" charset="-122"/>
              <a:ea typeface="微软雅黑" pitchFamily="34" charset="-122"/>
            </a:endParaRPr>
          </a:p>
        </p:txBody>
      </p:sp>
      <p:sp>
        <p:nvSpPr>
          <p:cNvPr id="34" name="箭头: 右 33">
            <a:extLst>
              <a:ext uri="{FF2B5EF4-FFF2-40B4-BE49-F238E27FC236}">
                <a16:creationId xmlns:a16="http://schemas.microsoft.com/office/drawing/2014/main" id="{1CE8D2F7-CC47-4461-925F-47FF890D462C}"/>
              </a:ext>
            </a:extLst>
          </p:cNvPr>
          <p:cNvSpPr/>
          <p:nvPr/>
        </p:nvSpPr>
        <p:spPr>
          <a:xfrm rot="16200000">
            <a:off x="5989444" y="3357629"/>
            <a:ext cx="549488" cy="72008"/>
          </a:xfrm>
          <a:prstGeom prst="rightArrow">
            <a:avLst/>
          </a:prstGeom>
          <a:solidFill>
            <a:srgbClr val="568D11"/>
          </a:solidFill>
          <a:ln>
            <a:solidFill>
              <a:srgbClr val="568D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083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750"/>
                                        <p:tgtEl>
                                          <p:spTgt spid="35"/>
                                        </p:tgtEl>
                                      </p:cBhvr>
                                    </p:animEffect>
                                    <p:anim calcmode="lin" valueType="num">
                                      <p:cBhvr>
                                        <p:cTn id="29" dur="750" fill="hold"/>
                                        <p:tgtEl>
                                          <p:spTgt spid="35"/>
                                        </p:tgtEl>
                                        <p:attrNameLst>
                                          <p:attrName>ppt_x</p:attrName>
                                        </p:attrNameLst>
                                      </p:cBhvr>
                                      <p:tavLst>
                                        <p:tav tm="0">
                                          <p:val>
                                            <p:strVal val="#ppt_x"/>
                                          </p:val>
                                        </p:tav>
                                        <p:tav tm="100000">
                                          <p:val>
                                            <p:strVal val="#ppt_x"/>
                                          </p:val>
                                        </p:tav>
                                      </p:tavLst>
                                    </p:anim>
                                    <p:anim calcmode="lin" valueType="num">
                                      <p:cBhvr>
                                        <p:cTn id="30" dur="750" fill="hold"/>
                                        <p:tgtEl>
                                          <p:spTgt spid="35"/>
                                        </p:tgtEl>
                                        <p:attrNameLst>
                                          <p:attrName>ppt_y</p:attrName>
                                        </p:attrNameLst>
                                      </p:cBhvr>
                                      <p:tavLst>
                                        <p:tav tm="0">
                                          <p:val>
                                            <p:strVal val="#ppt_y+.1"/>
                                          </p:val>
                                        </p:tav>
                                        <p:tav tm="100000">
                                          <p:val>
                                            <p:strVal val="#ppt_y"/>
                                          </p:val>
                                        </p:tav>
                                      </p:tavLst>
                                    </p:anim>
                                  </p:childTnLst>
                                </p:cTn>
                              </p:par>
                            </p:childTnLst>
                          </p:cTn>
                        </p:par>
                        <p:par>
                          <p:cTn id="31" fill="hold">
                            <p:stCondLst>
                              <p:cond delay="1750"/>
                            </p:stCondLst>
                            <p:childTnLst>
                              <p:par>
                                <p:cTn id="32" presetID="22" presetClass="entr" presetSubtype="8"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4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7" presetClass="entr" presetSubtype="1" fill="hold" grpId="0" nodeType="afterEffect">
                                  <p:stCondLst>
                                    <p:cond delay="0"/>
                                  </p:stCondLst>
                                  <p:iterate type="lt">
                                    <p:tmPct val="40000"/>
                                  </p:iterate>
                                  <p:childTnLst>
                                    <p:set>
                                      <p:cBhvr>
                                        <p:cTn id="42" dur="1" fill="hold">
                                          <p:stCondLst>
                                            <p:cond delay="0"/>
                                          </p:stCondLst>
                                        </p:cTn>
                                        <p:tgtEl>
                                          <p:spTgt spid="58"/>
                                        </p:tgtEl>
                                        <p:attrNameLst>
                                          <p:attrName>style.visibility</p:attrName>
                                        </p:attrNameLst>
                                      </p:cBhvr>
                                      <p:to>
                                        <p:strVal val="visible"/>
                                      </p:to>
                                    </p:set>
                                    <p:anim calcmode="lin" valueType="num">
                                      <p:cBhvr>
                                        <p:cTn id="43" dur="250" fill="hold"/>
                                        <p:tgtEl>
                                          <p:spTgt spid="58"/>
                                        </p:tgtEl>
                                        <p:attrNameLst>
                                          <p:attrName>ppt_x</p:attrName>
                                        </p:attrNameLst>
                                      </p:cBhvr>
                                      <p:tavLst>
                                        <p:tav tm="0">
                                          <p:val>
                                            <p:strVal val="#ppt_x"/>
                                          </p:val>
                                        </p:tav>
                                        <p:tav tm="100000">
                                          <p:val>
                                            <p:strVal val="#ppt_x"/>
                                          </p:val>
                                        </p:tav>
                                      </p:tavLst>
                                    </p:anim>
                                    <p:anim calcmode="lin" valueType="num">
                                      <p:cBhvr>
                                        <p:cTn id="44" dur="250" fill="hold"/>
                                        <p:tgtEl>
                                          <p:spTgt spid="58"/>
                                        </p:tgtEl>
                                        <p:attrNameLst>
                                          <p:attrName>ppt_y</p:attrName>
                                        </p:attrNameLst>
                                      </p:cBhvr>
                                      <p:tavLst>
                                        <p:tav tm="0">
                                          <p:val>
                                            <p:strVal val="#ppt_y-#ppt_h/2"/>
                                          </p:val>
                                        </p:tav>
                                        <p:tav tm="100000">
                                          <p:val>
                                            <p:strVal val="#ppt_y"/>
                                          </p:val>
                                        </p:tav>
                                      </p:tavLst>
                                    </p:anim>
                                    <p:anim calcmode="lin" valueType="num">
                                      <p:cBhvr>
                                        <p:cTn id="45" dur="250" fill="hold"/>
                                        <p:tgtEl>
                                          <p:spTgt spid="58"/>
                                        </p:tgtEl>
                                        <p:attrNameLst>
                                          <p:attrName>ppt_w</p:attrName>
                                        </p:attrNameLst>
                                      </p:cBhvr>
                                      <p:tavLst>
                                        <p:tav tm="0">
                                          <p:val>
                                            <p:strVal val="#ppt_w"/>
                                          </p:val>
                                        </p:tav>
                                        <p:tav tm="100000">
                                          <p:val>
                                            <p:strVal val="#ppt_w"/>
                                          </p:val>
                                        </p:tav>
                                      </p:tavLst>
                                    </p:anim>
                                    <p:anim calcmode="lin" valueType="num">
                                      <p:cBhvr>
                                        <p:cTn id="46" dur="250" fill="hold"/>
                                        <p:tgtEl>
                                          <p:spTgt spid="58"/>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57" grpId="0"/>
      <p:bldP spid="58"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1350498"/>
            <a:ext cx="3228536"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3" name="文本框 2"/>
          <p:cNvSpPr txBox="1"/>
          <p:nvPr/>
        </p:nvSpPr>
        <p:spPr>
          <a:xfrm>
            <a:off x="1352697" y="1663625"/>
            <a:ext cx="1677382" cy="530915"/>
          </a:xfrm>
          <a:prstGeom prst="rect">
            <a:avLst/>
          </a:prstGeom>
          <a:noFill/>
        </p:spPr>
        <p:txBody>
          <a:bodyPr wrap="none" lIns="68580" tIns="34290" rIns="68580" bIns="34290" rtlCol="0">
            <a:spAutoFit/>
          </a:bodyPr>
          <a:lstStyle/>
          <a:p>
            <a:r>
              <a:rPr lang="zh-CN" altLang="en-US" sz="3000" b="1" dirty="0">
                <a:solidFill>
                  <a:schemeClr val="bg1"/>
                </a:solidFill>
                <a:latin typeface="微软雅黑" panose="020B0503020204020204" pitchFamily="34" charset="-122"/>
                <a:ea typeface="微软雅黑" panose="020B0503020204020204" pitchFamily="34" charset="-122"/>
              </a:rPr>
              <a:t>第二部分</a:t>
            </a:r>
          </a:p>
        </p:txBody>
      </p:sp>
      <p:sp>
        <p:nvSpPr>
          <p:cNvPr id="5" name="TextBox 23"/>
          <p:cNvSpPr txBox="1"/>
          <p:nvPr/>
        </p:nvSpPr>
        <p:spPr>
          <a:xfrm>
            <a:off x="3773158" y="1826932"/>
            <a:ext cx="3240631" cy="300082"/>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500" dirty="0">
                <a:solidFill>
                  <a:schemeClr val="tx1">
                    <a:lumMod val="65000"/>
                    <a:lumOff val="35000"/>
                  </a:schemeClr>
                </a:solidFill>
                <a:latin typeface="微软雅黑" pitchFamily="34" charset="-122"/>
                <a:ea typeface="微软雅黑" pitchFamily="34" charset="-122"/>
              </a:rPr>
              <a:t>重性精神疾病跨诊断动态功能连接</a:t>
            </a:r>
          </a:p>
        </p:txBody>
      </p:sp>
      <p:sp>
        <p:nvSpPr>
          <p:cNvPr id="6" name="TextBox 24"/>
          <p:cNvSpPr txBox="1"/>
          <p:nvPr/>
        </p:nvSpPr>
        <p:spPr>
          <a:xfrm>
            <a:off x="3773158" y="2154348"/>
            <a:ext cx="4010072" cy="300082"/>
          </a:xfrm>
          <a:prstGeom prst="rect">
            <a:avLst/>
          </a:prstGeom>
          <a:noFill/>
        </p:spPr>
        <p:txBody>
          <a:bodyPr wrap="none" lIns="68580" tIns="34290" rIns="68580" bIns="34290" rtlCol="0">
            <a:spAutoFit/>
          </a:bodyPr>
          <a:lstStyle/>
          <a:p>
            <a:pPr marL="214313" indent="-214313">
              <a:buFont typeface="Wingdings" pitchFamily="2" charset="2"/>
              <a:buChar char="p"/>
            </a:pPr>
            <a:r>
              <a:rPr lang="zh-CN" altLang="en-US" sz="1500" dirty="0">
                <a:solidFill>
                  <a:schemeClr val="tx1">
                    <a:lumMod val="65000"/>
                    <a:lumOff val="35000"/>
                  </a:schemeClr>
                </a:solidFill>
                <a:latin typeface="微软雅黑" pitchFamily="34" charset="-122"/>
                <a:ea typeface="微软雅黑" pitchFamily="34" charset="-122"/>
              </a:rPr>
              <a:t>个体水平机器学习诊断精神分裂症谱系患者</a:t>
            </a:r>
          </a:p>
        </p:txBody>
      </p:sp>
      <p:grpSp>
        <p:nvGrpSpPr>
          <p:cNvPr id="12" name="组合 11"/>
          <p:cNvGrpSpPr/>
          <p:nvPr/>
        </p:nvGrpSpPr>
        <p:grpSpPr>
          <a:xfrm>
            <a:off x="3773160" y="1247148"/>
            <a:ext cx="3567663" cy="530915"/>
            <a:chOff x="3773160" y="1247148"/>
            <a:chExt cx="3567663" cy="530915"/>
          </a:xfrm>
        </p:grpSpPr>
        <p:sp>
          <p:nvSpPr>
            <p:cNvPr id="4" name="TextBox 4"/>
            <p:cNvSpPr txBox="1"/>
            <p:nvPr/>
          </p:nvSpPr>
          <p:spPr>
            <a:xfrm>
              <a:off x="3773160" y="1247148"/>
              <a:ext cx="1632498" cy="530915"/>
            </a:xfrm>
            <a:prstGeom prst="rect">
              <a:avLst/>
            </a:prstGeom>
            <a:noFill/>
          </p:spPr>
          <p:txBody>
            <a:bodyPr wrap="none" lIns="68580" tIns="34290" rIns="68580" bIns="34290" rtlCol="0">
              <a:spAutoFit/>
            </a:bodyPr>
            <a:lstStyle/>
            <a:p>
              <a:r>
                <a:rPr lang="en-US" altLang="zh-CN" sz="3000" dirty="0">
                  <a:solidFill>
                    <a:srgbClr val="568D11"/>
                  </a:solidFill>
                  <a:latin typeface="Impact" pitchFamily="34" charset="0"/>
                </a:rPr>
                <a:t>Objective</a:t>
              </a:r>
              <a:endParaRPr lang="zh-CN" altLang="en-US" sz="3000" dirty="0">
                <a:solidFill>
                  <a:srgbClr val="568D11"/>
                </a:solidFill>
                <a:latin typeface="Impact" pitchFamily="34" charset="0"/>
              </a:endParaRPr>
            </a:p>
          </p:txBody>
        </p:sp>
        <p:sp>
          <p:nvSpPr>
            <p:cNvPr id="9" name="文本框 8"/>
            <p:cNvSpPr txBox="1"/>
            <p:nvPr/>
          </p:nvSpPr>
          <p:spPr>
            <a:xfrm>
              <a:off x="6586770" y="1293314"/>
              <a:ext cx="754053" cy="438582"/>
            </a:xfrm>
            <a:prstGeom prst="rect">
              <a:avLst/>
            </a:prstGeom>
            <a:noFill/>
          </p:spPr>
          <p:txBody>
            <a:bodyPr wrap="none" lIns="68580" tIns="34290" rIns="68580" bIns="34290"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目的</a:t>
              </a:r>
            </a:p>
          </p:txBody>
        </p:sp>
      </p:grpSp>
      <p:sp>
        <p:nvSpPr>
          <p:cNvPr id="10" name="矩形 9"/>
          <p:cNvSpPr/>
          <p:nvPr/>
        </p:nvSpPr>
        <p:spPr>
          <a:xfrm>
            <a:off x="0" y="1046683"/>
            <a:ext cx="9175147" cy="20046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3302392" y="1350498"/>
            <a:ext cx="305972" cy="118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73365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400" fill="hold"/>
                                        <p:tgtEl>
                                          <p:spTgt spid="11"/>
                                        </p:tgtEl>
                                        <p:attrNameLst>
                                          <p:attrName>ppt_x</p:attrName>
                                        </p:attrNameLst>
                                      </p:cBhvr>
                                      <p:tavLst>
                                        <p:tav tm="0">
                                          <p:val>
                                            <p:strVal val="#ppt_x"/>
                                          </p:val>
                                        </p:tav>
                                        <p:tav tm="100000">
                                          <p:val>
                                            <p:strVal val="#ppt_x"/>
                                          </p:val>
                                        </p:tav>
                                      </p:tavLst>
                                    </p:anim>
                                    <p:anim calcmode="lin" valueType="num">
                                      <p:cBhvr additive="base">
                                        <p:cTn id="15" dur="400" fill="hold"/>
                                        <p:tgtEl>
                                          <p:spTgt spid="11"/>
                                        </p:tgtEl>
                                        <p:attrNameLst>
                                          <p:attrName>ppt_y</p:attrName>
                                        </p:attrNameLst>
                                      </p:cBhvr>
                                      <p:tavLst>
                                        <p:tav tm="0">
                                          <p:val>
                                            <p:strVal val="0-#ppt_h/2"/>
                                          </p:val>
                                        </p:tav>
                                        <p:tav tm="100000">
                                          <p:val>
                                            <p:strVal val="#ppt_y"/>
                                          </p:val>
                                        </p:tav>
                                      </p:tavLst>
                                    </p:anim>
                                  </p:childTnLst>
                                </p:cTn>
                              </p:par>
                            </p:childTnLst>
                          </p:cTn>
                        </p:par>
                        <p:par>
                          <p:cTn id="16" fill="hold">
                            <p:stCondLst>
                              <p:cond delay="1200"/>
                            </p:stCondLst>
                            <p:childTnLst>
                              <p:par>
                                <p:cTn id="17" presetID="22" presetClass="entr" presetSubtype="8"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绿色清新毕业论文"/>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1335</TotalTime>
  <Words>2142</Words>
  <Application>Microsoft Office PowerPoint</Application>
  <PresentationFormat>全屏显示(16:9)</PresentationFormat>
  <Paragraphs>279</Paragraphs>
  <Slides>47</Slides>
  <Notes>47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47</vt:i4>
      </vt:variant>
    </vt:vector>
  </HeadingPairs>
  <TitlesOfParts>
    <vt:vector size="57" baseType="lpstr">
      <vt:lpstr>等线</vt:lpstr>
      <vt:lpstr>微软雅黑</vt:lpstr>
      <vt:lpstr>张海山锐谐体</vt:lpstr>
      <vt:lpstr>Arial</vt:lpstr>
      <vt:lpstr>Calibri</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cp:keywords>http:/www.ypppt.com</cp:keywords>
  <dc:description>http://www.ypppt.com/</dc:description>
  <cp:lastModifiedBy>Windows 用户</cp:lastModifiedBy>
  <cp:revision>297</cp:revision>
  <dcterms:created xsi:type="dcterms:W3CDTF">2014-09-01T14:19:38Z</dcterms:created>
  <dcterms:modified xsi:type="dcterms:W3CDTF">2021-02-26T08:59:15Z</dcterms:modified>
  <cp:category/>
</cp:coreProperties>
</file>